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8" r:id="rId4"/>
  </p:sldMasterIdLst>
  <p:notesMasterIdLst>
    <p:notesMasterId r:id="rId96"/>
  </p:notesMasterIdLst>
  <p:handoutMasterIdLst>
    <p:handoutMasterId r:id="rId97"/>
  </p:handoutMasterIdLst>
  <p:sldIdLst>
    <p:sldId id="359" r:id="rId5"/>
    <p:sldId id="360" r:id="rId6"/>
    <p:sldId id="361" r:id="rId7"/>
    <p:sldId id="362" r:id="rId8"/>
    <p:sldId id="363" r:id="rId9"/>
    <p:sldId id="364" r:id="rId10"/>
    <p:sldId id="365" r:id="rId11"/>
    <p:sldId id="366" r:id="rId12"/>
    <p:sldId id="367" r:id="rId13"/>
    <p:sldId id="368" r:id="rId14"/>
    <p:sldId id="440" r:id="rId15"/>
    <p:sldId id="369" r:id="rId16"/>
    <p:sldId id="379" r:id="rId17"/>
    <p:sldId id="380" r:id="rId18"/>
    <p:sldId id="381" r:id="rId19"/>
    <p:sldId id="382" r:id="rId20"/>
    <p:sldId id="383" r:id="rId21"/>
    <p:sldId id="384" r:id="rId22"/>
    <p:sldId id="385" r:id="rId23"/>
    <p:sldId id="386" r:id="rId24"/>
    <p:sldId id="387" r:id="rId25"/>
    <p:sldId id="388" r:id="rId26"/>
    <p:sldId id="389" r:id="rId27"/>
    <p:sldId id="372" r:id="rId28"/>
    <p:sldId id="391" r:id="rId29"/>
    <p:sldId id="392" r:id="rId30"/>
    <p:sldId id="393" r:id="rId31"/>
    <p:sldId id="394" r:id="rId32"/>
    <p:sldId id="395" r:id="rId33"/>
    <p:sldId id="396" r:id="rId34"/>
    <p:sldId id="397" r:id="rId35"/>
    <p:sldId id="398" r:id="rId36"/>
    <p:sldId id="401"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6" r:id="rId51"/>
    <p:sldId id="417" r:id="rId52"/>
    <p:sldId id="418" r:id="rId53"/>
    <p:sldId id="419" r:id="rId54"/>
    <p:sldId id="420" r:id="rId55"/>
    <p:sldId id="421" r:id="rId56"/>
    <p:sldId id="422" r:id="rId57"/>
    <p:sldId id="423" r:id="rId58"/>
    <p:sldId id="424" r:id="rId59"/>
    <p:sldId id="425" r:id="rId60"/>
    <p:sldId id="441" r:id="rId61"/>
    <p:sldId id="442" r:id="rId62"/>
    <p:sldId id="443" r:id="rId63"/>
    <p:sldId id="444" r:id="rId64"/>
    <p:sldId id="445" r:id="rId65"/>
    <p:sldId id="446" r:id="rId66"/>
    <p:sldId id="447" r:id="rId67"/>
    <p:sldId id="448" r:id="rId68"/>
    <p:sldId id="371" r:id="rId69"/>
    <p:sldId id="426" r:id="rId70"/>
    <p:sldId id="427" r:id="rId71"/>
    <p:sldId id="428" r:id="rId72"/>
    <p:sldId id="429" r:id="rId73"/>
    <p:sldId id="430" r:id="rId74"/>
    <p:sldId id="431" r:id="rId75"/>
    <p:sldId id="432" r:id="rId76"/>
    <p:sldId id="433" r:id="rId77"/>
    <p:sldId id="434" r:id="rId78"/>
    <p:sldId id="435" r:id="rId79"/>
    <p:sldId id="436" r:id="rId80"/>
    <p:sldId id="438" r:id="rId81"/>
    <p:sldId id="439" r:id="rId82"/>
    <p:sldId id="370" r:id="rId83"/>
    <p:sldId id="377" r:id="rId84"/>
    <p:sldId id="376" r:id="rId85"/>
    <p:sldId id="375" r:id="rId86"/>
    <p:sldId id="450" r:id="rId87"/>
    <p:sldId id="451" r:id="rId88"/>
    <p:sldId id="452" r:id="rId89"/>
    <p:sldId id="453" r:id="rId90"/>
    <p:sldId id="454" r:id="rId91"/>
    <p:sldId id="455" r:id="rId92"/>
    <p:sldId id="374" r:id="rId93"/>
    <p:sldId id="449" r:id="rId94"/>
    <p:sldId id="373" r:id="rId95"/>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9B39C30B-4AC0-491A-8C6F-7BE4FD331E1C}">
          <p14:sldIdLst>
            <p14:sldId id="359"/>
          </p14:sldIdLst>
        </p14:section>
        <p14:section name="1 Power BI 簡介以及 Power BI 家族" id="{79F06DD3-4B59-4EEE-B11A-C6B7632518E3}">
          <p14:sldIdLst>
            <p14:sldId id="360"/>
            <p14:sldId id="361"/>
            <p14:sldId id="362"/>
            <p14:sldId id="363"/>
            <p14:sldId id="364"/>
            <p14:sldId id="365"/>
            <p14:sldId id="366"/>
            <p14:sldId id="367"/>
            <p14:sldId id="368"/>
            <p14:sldId id="440"/>
          </p14:sldIdLst>
        </p14:section>
        <p14:section name="2 認識並建立資料集" id="{83596066-A6AC-4292-B4B7-9F71255A4DFB}">
          <p14:sldIdLst>
            <p14:sldId id="369"/>
            <p14:sldId id="379"/>
            <p14:sldId id="380"/>
            <p14:sldId id="381"/>
            <p14:sldId id="382"/>
            <p14:sldId id="383"/>
            <p14:sldId id="384"/>
            <p14:sldId id="385"/>
            <p14:sldId id="386"/>
            <p14:sldId id="387"/>
            <p14:sldId id="388"/>
            <p14:sldId id="389"/>
          </p14:sldIdLst>
        </p14:section>
        <p14:section name="3 從資料集拉出報表" id="{4A2024FA-A8EB-4F98-8C67-4B101696E7B3}">
          <p14:sldIdLst>
            <p14:sldId id="372"/>
            <p14:sldId id="391"/>
            <p14:sldId id="392"/>
            <p14:sldId id="393"/>
            <p14:sldId id="394"/>
            <p14:sldId id="395"/>
            <p14:sldId id="396"/>
            <p14:sldId id="397"/>
            <p14:sldId id="398"/>
            <p14:sldId id="401"/>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41"/>
            <p14:sldId id="442"/>
            <p14:sldId id="443"/>
            <p14:sldId id="444"/>
            <p14:sldId id="445"/>
            <p14:sldId id="446"/>
            <p14:sldId id="447"/>
            <p14:sldId id="448"/>
          </p14:sldIdLst>
        </p14:section>
        <p14:section name="4 Power BI Embedded" id="{7D4A12E0-37EF-410F-B337-34D3A2795CE4}">
          <p14:sldIdLst>
            <p14:sldId id="371"/>
            <p14:sldId id="426"/>
            <p14:sldId id="427"/>
            <p14:sldId id="428"/>
            <p14:sldId id="429"/>
            <p14:sldId id="430"/>
            <p14:sldId id="431"/>
            <p14:sldId id="432"/>
            <p14:sldId id="433"/>
            <p14:sldId id="434"/>
            <p14:sldId id="435"/>
            <p14:sldId id="436"/>
            <p14:sldId id="438"/>
            <p14:sldId id="439"/>
          </p14:sldIdLst>
        </p14:section>
        <p14:section name="5 Power BI Embedded" id="{5886950B-D4B2-4769-A792-ADE64BDF9B74}">
          <p14:sldIdLst>
            <p14:sldId id="370"/>
            <p14:sldId id="377"/>
            <p14:sldId id="376"/>
            <p14:sldId id="375"/>
            <p14:sldId id="450"/>
            <p14:sldId id="451"/>
            <p14:sldId id="452"/>
            <p14:sldId id="453"/>
            <p14:sldId id="454"/>
            <p14:sldId id="455"/>
          </p14:sldIdLst>
        </p14:section>
        <p14:section name="X Outro" id="{36E893F7-81D8-414D-BBBC-431502575F84}">
          <p14:sldIdLst>
            <p14:sldId id="374"/>
            <p14:sldId id="449"/>
            <p14:sldId id="3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DEEBF7"/>
    <a:srgbClr val="000000"/>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46" autoAdjust="0"/>
    <p:restoredTop sz="84925" autoAdjust="0"/>
  </p:normalViewPr>
  <p:slideViewPr>
    <p:cSldViewPr snapToGrid="0">
      <p:cViewPr varScale="1">
        <p:scale>
          <a:sx n="82" d="100"/>
          <a:sy n="82" d="100"/>
        </p:scale>
        <p:origin x="76" y="324"/>
      </p:cViewPr>
      <p:guideLst/>
    </p:cSldViewPr>
  </p:slideViewPr>
  <p:notesTextViewPr>
    <p:cViewPr>
      <p:scale>
        <a:sx n="1" d="1"/>
        <a:sy n="1" d="1"/>
      </p:scale>
      <p:origin x="0" y="0"/>
    </p:cViewPr>
  </p:notesTextViewPr>
  <p:sorterViewPr>
    <p:cViewPr varScale="1">
      <p:scale>
        <a:sx n="1" d="1"/>
        <a:sy n="1" d="1"/>
      </p:scale>
      <p:origin x="0" y="-4320"/>
    </p:cViewPr>
  </p:sorterViewPr>
  <p:notesViewPr>
    <p:cSldViewPr snapToGrid="0">
      <p:cViewPr varScale="1">
        <p:scale>
          <a:sx n="66" d="100"/>
          <a:sy n="66" d="100"/>
        </p:scale>
        <p:origin x="2198"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custLinFactNeighborX="2484" custLinFactNeighborY="-61258">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custLinFactNeighborY="142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3B790106-5F1E-4A17-B42E-4E2121EB0FBE}" srcId="{E7CC98BD-8323-43D0-8DE2-C0420E7D1812}" destId="{83E11522-A02B-4057-A54E-16391FD74C2E}" srcOrd="4" destOrd="0" parTransId="{E8CD118F-7F06-42B8-9ABD-D77A7DFCAF92}" sibTransId="{B4510547-F3C3-41AD-BDF9-8079B319D8A6}"/>
    <dgm:cxn modelId="{E432B4F4-D2DE-4A40-AA8C-D9C4D4338A94}" type="presOf" srcId="{200FE610-2FC7-44A2-BCD0-F48F19895886}" destId="{97492F20-71A7-46BA-9053-9A55B497D836}"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79713F6B-B523-48AD-AC7A-B4EB48125C61}" type="presOf" srcId="{334FA073-4421-4C28-BE17-750C44613534}" destId="{30718A47-861D-47C5-8621-0200AEBC2396}" srcOrd="0" destOrd="0" presId="urn:microsoft.com/office/officeart/2005/8/layout/hChevron3"/>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7E63E950-2595-4663-A401-DC85B83C1618}" type="presOf" srcId="{83E11522-A02B-4057-A54E-16391FD74C2E}" destId="{B2E58550-562D-4FAE-B431-03550C0E97AB}" srcOrd="0" destOrd="0" presId="urn:microsoft.com/office/officeart/2005/8/layout/hChevron3"/>
    <dgm:cxn modelId="{D8CE735D-966A-413C-A9D0-E94CA15E2C56}" type="presOf" srcId="{698339C6-DFFB-44F5-8535-435AF45121B5}" destId="{6AA26656-9EB2-4541-BA04-C2122D0DC9D7}" srcOrd="0" destOrd="0" presId="urn:microsoft.com/office/officeart/2005/8/layout/hChevron3"/>
    <dgm:cxn modelId="{947ADB34-6E5C-48A4-B6BF-BDE3CAD18B75}" type="presOf" srcId="{1A1C5199-AAB0-451E-9C4B-E39596CF7AC7}" destId="{4146E3F4-AF68-452B-8B57-6FCE6C865806}"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0EF0FAD2-817B-4CAB-9EB9-7872A5469452}" type="presOf" srcId="{E7CC98BD-8323-43D0-8DE2-C0420E7D1812}" destId="{B2C26A8A-2443-4C02-8842-259CE6DFBE2A}" srcOrd="0" destOrd="0" presId="urn:microsoft.com/office/officeart/2005/8/layout/hChevron3"/>
    <dgm:cxn modelId="{D4AF4808-112E-4D5C-B53B-022A681E9556}" type="presParOf" srcId="{B2C26A8A-2443-4C02-8842-259CE6DFBE2A}" destId="{97492F20-71A7-46BA-9053-9A55B497D836}" srcOrd="0" destOrd="0" presId="urn:microsoft.com/office/officeart/2005/8/layout/hChevron3"/>
    <dgm:cxn modelId="{DA0A43BD-D563-45EE-AEC3-AF390ADE3F81}" type="presParOf" srcId="{B2C26A8A-2443-4C02-8842-259CE6DFBE2A}" destId="{252D45A8-2AF0-47B2-AEF2-334BD4E3CD7E}" srcOrd="1" destOrd="0" presId="urn:microsoft.com/office/officeart/2005/8/layout/hChevron3"/>
    <dgm:cxn modelId="{A3EC4501-BC18-4B7E-B9F0-16DFA37AF948}" type="presParOf" srcId="{B2C26A8A-2443-4C02-8842-259CE6DFBE2A}" destId="{6AA26656-9EB2-4541-BA04-C2122D0DC9D7}" srcOrd="2" destOrd="0" presId="urn:microsoft.com/office/officeart/2005/8/layout/hChevron3"/>
    <dgm:cxn modelId="{0259F377-E643-4B58-A8ED-039D8500D322}" type="presParOf" srcId="{B2C26A8A-2443-4C02-8842-259CE6DFBE2A}" destId="{71BB7CA4-88ED-4751-9A3E-68BD598B3E9F}" srcOrd="3" destOrd="0" presId="urn:microsoft.com/office/officeart/2005/8/layout/hChevron3"/>
    <dgm:cxn modelId="{FD6A11AE-7AA3-4EFF-B35B-78CFF35DC853}" type="presParOf" srcId="{B2C26A8A-2443-4C02-8842-259CE6DFBE2A}" destId="{4146E3F4-AF68-452B-8B57-6FCE6C865806}" srcOrd="4" destOrd="0" presId="urn:microsoft.com/office/officeart/2005/8/layout/hChevron3"/>
    <dgm:cxn modelId="{C748F7E3-94D9-4FB6-88C0-A631993BBB48}" type="presParOf" srcId="{B2C26A8A-2443-4C02-8842-259CE6DFBE2A}" destId="{3281581F-FC1C-4DC5-B774-2D6B0A3F4122}" srcOrd="5" destOrd="0" presId="urn:microsoft.com/office/officeart/2005/8/layout/hChevron3"/>
    <dgm:cxn modelId="{BEBF6C64-4CAE-434A-8414-2F6044A6254C}" type="presParOf" srcId="{B2C26A8A-2443-4C02-8842-259CE6DFBE2A}" destId="{30718A47-861D-47C5-8621-0200AEBC2396}" srcOrd="6" destOrd="0" presId="urn:microsoft.com/office/officeart/2005/8/layout/hChevron3"/>
    <dgm:cxn modelId="{ED5C1F84-4599-43E5-8F49-852DB48BAB19}" type="presParOf" srcId="{B2C26A8A-2443-4C02-8842-259CE6DFBE2A}" destId="{009ABBFC-9803-446D-A57D-E3E3B6254D1D}" srcOrd="7" destOrd="0" presId="urn:microsoft.com/office/officeart/2005/8/layout/hChevron3"/>
    <dgm:cxn modelId="{06F0E958-F64F-49EA-8C89-6931DC9A17C8}"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rgbClr val="F2C812"/>
        </a:solidFill>
      </dgm:spPr>
      <dgm:t>
        <a:bodyPr/>
        <a:lstStyle/>
        <a:p>
          <a:r>
            <a:rPr lang="zh-TW" altLang="en-US" dirty="0">
              <a:solidFill>
                <a:schemeClr val="tx1"/>
              </a:solidFill>
            </a:rPr>
            <a:t>建立查詢</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2754100A-0497-4579-ADD5-A0EDFA5BF73B}" type="presOf" srcId="{698339C6-DFFB-44F5-8535-435AF45121B5}" destId="{6AA26656-9EB2-4541-BA04-C2122D0DC9D7}" srcOrd="0" destOrd="0" presId="urn:microsoft.com/office/officeart/2005/8/layout/hChevron3"/>
    <dgm:cxn modelId="{173165F2-18B8-445A-AE3B-F30050765747}" type="presOf" srcId="{334FA073-4421-4C28-BE17-750C44613534}" destId="{30718A47-861D-47C5-8621-0200AEBC2396}" srcOrd="0" destOrd="0" presId="urn:microsoft.com/office/officeart/2005/8/layout/hChevron3"/>
    <dgm:cxn modelId="{F1812781-B12D-4E5A-A048-3C00F875E04C}" type="presOf" srcId="{1A1C5199-AAB0-451E-9C4B-E39596CF7AC7}" destId="{4146E3F4-AF68-452B-8B57-6FCE6C86580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6B93D46E-1676-40E9-9FFE-A45D2355B61D}" type="presOf" srcId="{E7CC98BD-8323-43D0-8DE2-C0420E7D1812}" destId="{B2C26A8A-2443-4C02-8842-259CE6DFBE2A}"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924CDC85-B5BB-44F8-8D93-3D76219F8767}" type="presOf" srcId="{83E11522-A02B-4057-A54E-16391FD74C2E}" destId="{B2E58550-562D-4FAE-B431-03550C0E97AB}"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3C369CBB-D618-4101-B77A-AF5582961E64}" type="presOf" srcId="{200FE610-2FC7-44A2-BCD0-F48F19895886}" destId="{97492F20-71A7-46BA-9053-9A55B497D836}" srcOrd="0" destOrd="0" presId="urn:microsoft.com/office/officeart/2005/8/layout/hChevron3"/>
    <dgm:cxn modelId="{837C1407-4D1A-49F8-A74B-87C04F462671}" type="presParOf" srcId="{B2C26A8A-2443-4C02-8842-259CE6DFBE2A}" destId="{97492F20-71A7-46BA-9053-9A55B497D836}" srcOrd="0" destOrd="0" presId="urn:microsoft.com/office/officeart/2005/8/layout/hChevron3"/>
    <dgm:cxn modelId="{FFB26DC9-8228-4423-AC28-77CD24B4F6E8}" type="presParOf" srcId="{B2C26A8A-2443-4C02-8842-259CE6DFBE2A}" destId="{252D45A8-2AF0-47B2-AEF2-334BD4E3CD7E}" srcOrd="1" destOrd="0" presId="urn:microsoft.com/office/officeart/2005/8/layout/hChevron3"/>
    <dgm:cxn modelId="{12957CFE-9D6A-45CA-8B09-61B2EC8AEAEA}" type="presParOf" srcId="{B2C26A8A-2443-4C02-8842-259CE6DFBE2A}" destId="{6AA26656-9EB2-4541-BA04-C2122D0DC9D7}" srcOrd="2" destOrd="0" presId="urn:microsoft.com/office/officeart/2005/8/layout/hChevron3"/>
    <dgm:cxn modelId="{907F5644-ED80-46FC-9090-83D8561848C1}" type="presParOf" srcId="{B2C26A8A-2443-4C02-8842-259CE6DFBE2A}" destId="{71BB7CA4-88ED-4751-9A3E-68BD598B3E9F}" srcOrd="3" destOrd="0" presId="urn:microsoft.com/office/officeart/2005/8/layout/hChevron3"/>
    <dgm:cxn modelId="{B0BD4CDF-C2A8-44F9-9F06-67643CB642B7}" type="presParOf" srcId="{B2C26A8A-2443-4C02-8842-259CE6DFBE2A}" destId="{4146E3F4-AF68-452B-8B57-6FCE6C865806}" srcOrd="4" destOrd="0" presId="urn:microsoft.com/office/officeart/2005/8/layout/hChevron3"/>
    <dgm:cxn modelId="{C66198D9-6934-4093-B7D1-537554DDD8DC}" type="presParOf" srcId="{B2C26A8A-2443-4C02-8842-259CE6DFBE2A}" destId="{3281581F-FC1C-4DC5-B774-2D6B0A3F4122}" srcOrd="5" destOrd="0" presId="urn:microsoft.com/office/officeart/2005/8/layout/hChevron3"/>
    <dgm:cxn modelId="{8D9A8962-12AD-4155-B06F-A9821F3B82CF}" type="presParOf" srcId="{B2C26A8A-2443-4C02-8842-259CE6DFBE2A}" destId="{30718A47-861D-47C5-8621-0200AEBC2396}" srcOrd="6" destOrd="0" presId="urn:microsoft.com/office/officeart/2005/8/layout/hChevron3"/>
    <dgm:cxn modelId="{311B085B-3510-4B68-AA92-C672104A03E9}" type="presParOf" srcId="{B2C26A8A-2443-4C02-8842-259CE6DFBE2A}" destId="{009ABBFC-9803-446D-A57D-E3E3B6254D1D}" srcOrd="7" destOrd="0" presId="urn:microsoft.com/office/officeart/2005/8/layout/hChevron3"/>
    <dgm:cxn modelId="{A8482A24-10BD-4AE3-BD99-13D6FC5022D0}"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rgbClr val="F2C812"/>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4E1B0F49-FFAA-4BAF-813A-3F8E24C40351}" type="presOf" srcId="{698339C6-DFFB-44F5-8535-435AF45121B5}" destId="{6AA26656-9EB2-4541-BA04-C2122D0DC9D7}" srcOrd="0" destOrd="0" presId="urn:microsoft.com/office/officeart/2005/8/layout/hChevron3"/>
    <dgm:cxn modelId="{0A2074C1-543A-4C1C-87DF-892B4EDF9B1A}" type="presOf" srcId="{E7CC98BD-8323-43D0-8DE2-C0420E7D1812}" destId="{B2C26A8A-2443-4C02-8842-259CE6DFBE2A}" srcOrd="0" destOrd="0" presId="urn:microsoft.com/office/officeart/2005/8/layout/hChevron3"/>
    <dgm:cxn modelId="{890D3F3D-5352-4D30-BF59-E643224E9A29}" type="presOf" srcId="{200FE610-2FC7-44A2-BCD0-F48F19895886}" destId="{97492F20-71A7-46BA-9053-9A55B497D83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ACA92FAD-8A3E-4258-A6D1-6321AD37F454}" srcId="{E7CC98BD-8323-43D0-8DE2-C0420E7D1812}" destId="{1A1C5199-AAB0-451E-9C4B-E39596CF7AC7}" srcOrd="2" destOrd="0" parTransId="{CD7A2D38-1AE2-4B36-8261-B35B8D1AD607}" sibTransId="{26A5CFB2-67AF-403B-AF03-E265B76BAD45}"/>
    <dgm:cxn modelId="{863DEFD5-AEB8-4BED-9FE3-2FE336870892}" type="presOf" srcId="{83E11522-A02B-4057-A54E-16391FD74C2E}" destId="{B2E58550-562D-4FAE-B431-03550C0E97AB}" srcOrd="0" destOrd="0" presId="urn:microsoft.com/office/officeart/2005/8/layout/hChevron3"/>
    <dgm:cxn modelId="{1040910F-873C-4890-AA6B-E029B880D66E}" type="presOf" srcId="{334FA073-4421-4C28-BE17-750C44613534}" destId="{30718A47-861D-47C5-8621-0200AEBC2396}" srcOrd="0" destOrd="0" presId="urn:microsoft.com/office/officeart/2005/8/layout/hChevron3"/>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B383455D-6F63-466F-A5F2-542C7B470663}" srcId="{E7CC98BD-8323-43D0-8DE2-C0420E7D1812}" destId="{698339C6-DFFB-44F5-8535-435AF45121B5}" srcOrd="1" destOrd="0" parTransId="{BC9F25DB-799C-49BD-A510-955EF4C9F2CB}" sibTransId="{773F8119-1B09-49AA-A131-45E6F8AAF428}"/>
    <dgm:cxn modelId="{63F065F4-4C5A-4865-8E33-B6E3D685B746}" type="presOf" srcId="{1A1C5199-AAB0-451E-9C4B-E39596CF7AC7}" destId="{4146E3F4-AF68-452B-8B57-6FCE6C865806}" srcOrd="0" destOrd="0" presId="urn:microsoft.com/office/officeart/2005/8/layout/hChevron3"/>
    <dgm:cxn modelId="{255C29D8-34A0-4C07-BEF7-F9F66A564743}" type="presParOf" srcId="{B2C26A8A-2443-4C02-8842-259CE6DFBE2A}" destId="{97492F20-71A7-46BA-9053-9A55B497D836}" srcOrd="0" destOrd="0" presId="urn:microsoft.com/office/officeart/2005/8/layout/hChevron3"/>
    <dgm:cxn modelId="{DCF4A8CE-B767-41EB-BAF5-25A6D3E4B43E}" type="presParOf" srcId="{B2C26A8A-2443-4C02-8842-259CE6DFBE2A}" destId="{252D45A8-2AF0-47B2-AEF2-334BD4E3CD7E}" srcOrd="1" destOrd="0" presId="urn:microsoft.com/office/officeart/2005/8/layout/hChevron3"/>
    <dgm:cxn modelId="{874EE93D-B098-4DD0-A39F-23971940E1D2}" type="presParOf" srcId="{B2C26A8A-2443-4C02-8842-259CE6DFBE2A}" destId="{6AA26656-9EB2-4541-BA04-C2122D0DC9D7}" srcOrd="2" destOrd="0" presId="urn:microsoft.com/office/officeart/2005/8/layout/hChevron3"/>
    <dgm:cxn modelId="{B724A478-7EFA-4FDC-ACD2-D7F021D08F11}" type="presParOf" srcId="{B2C26A8A-2443-4C02-8842-259CE6DFBE2A}" destId="{71BB7CA4-88ED-4751-9A3E-68BD598B3E9F}" srcOrd="3" destOrd="0" presId="urn:microsoft.com/office/officeart/2005/8/layout/hChevron3"/>
    <dgm:cxn modelId="{9CACE6C4-1F44-40E7-9948-B80D37072E59}" type="presParOf" srcId="{B2C26A8A-2443-4C02-8842-259CE6DFBE2A}" destId="{4146E3F4-AF68-452B-8B57-6FCE6C865806}" srcOrd="4" destOrd="0" presId="urn:microsoft.com/office/officeart/2005/8/layout/hChevron3"/>
    <dgm:cxn modelId="{EE569D06-C8CF-48A8-8CCD-330DD7E96E7E}" type="presParOf" srcId="{B2C26A8A-2443-4C02-8842-259CE6DFBE2A}" destId="{3281581F-FC1C-4DC5-B774-2D6B0A3F4122}" srcOrd="5" destOrd="0" presId="urn:microsoft.com/office/officeart/2005/8/layout/hChevron3"/>
    <dgm:cxn modelId="{8358EBB8-D769-4AF4-951E-6B01407A822F}" type="presParOf" srcId="{B2C26A8A-2443-4C02-8842-259CE6DFBE2A}" destId="{30718A47-861D-47C5-8621-0200AEBC2396}" srcOrd="6" destOrd="0" presId="urn:microsoft.com/office/officeart/2005/8/layout/hChevron3"/>
    <dgm:cxn modelId="{DB951D58-3E51-4806-8BCD-CA71EE008C1A}" type="presParOf" srcId="{B2C26A8A-2443-4C02-8842-259CE6DFBE2A}" destId="{009ABBFC-9803-446D-A57D-E3E3B6254D1D}" srcOrd="7" destOrd="0" presId="urn:microsoft.com/office/officeart/2005/8/layout/hChevron3"/>
    <dgm:cxn modelId="{2FC1113E-637C-41FA-A70C-352CC359E284}"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rgbClr val="F2C812"/>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91CA1C22-7D18-4F01-B9CD-9E1F3581ED98}" type="presOf" srcId="{200FE610-2FC7-44A2-BCD0-F48F19895886}" destId="{97492F20-71A7-46BA-9053-9A55B497D83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D9F29C15-335C-4678-8082-5BB20E508305}" type="presOf" srcId="{83E11522-A02B-4057-A54E-16391FD74C2E}" destId="{B2E58550-562D-4FAE-B431-03550C0E97AB}" srcOrd="0" destOrd="0" presId="urn:microsoft.com/office/officeart/2005/8/layout/hChevron3"/>
    <dgm:cxn modelId="{55D1B0AE-ABC5-4D38-B53F-C5B7B0442E53}" type="presOf" srcId="{E7CC98BD-8323-43D0-8DE2-C0420E7D1812}" destId="{B2C26A8A-2443-4C02-8842-259CE6DFBE2A}"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2B80CFBA-3583-4A75-9EC5-ED0A0AF4CCDE}" type="presOf" srcId="{1A1C5199-AAB0-451E-9C4B-E39596CF7AC7}" destId="{4146E3F4-AF68-452B-8B57-6FCE6C865806}" srcOrd="0" destOrd="0" presId="urn:microsoft.com/office/officeart/2005/8/layout/hChevron3"/>
    <dgm:cxn modelId="{E1F84C2C-0264-4E00-84F1-266B6DCC4799}" srcId="{E7CC98BD-8323-43D0-8DE2-C0420E7D1812}" destId="{200FE610-2FC7-44A2-BCD0-F48F19895886}" srcOrd="0" destOrd="0" parTransId="{B84F0008-9309-4447-80CF-DBE10A748444}" sibTransId="{3583B078-FA2C-4975-894B-9CBF0E7F8A7E}"/>
    <dgm:cxn modelId="{C037A602-25D1-4529-A69A-5792173DBF44}" type="presOf" srcId="{334FA073-4421-4C28-BE17-750C44613534}" destId="{30718A47-861D-47C5-8621-0200AEBC2396}"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AE0F2F02-06A6-491D-9AFA-FA9879C1E3A2}" type="presOf" srcId="{698339C6-DFFB-44F5-8535-435AF45121B5}" destId="{6AA26656-9EB2-4541-BA04-C2122D0DC9D7}" srcOrd="0" destOrd="0" presId="urn:microsoft.com/office/officeart/2005/8/layout/hChevron3"/>
    <dgm:cxn modelId="{FEEA8F41-E061-4A3B-BEC2-F7BE6E7C0B85}" type="presParOf" srcId="{B2C26A8A-2443-4C02-8842-259CE6DFBE2A}" destId="{97492F20-71A7-46BA-9053-9A55B497D836}" srcOrd="0" destOrd="0" presId="urn:microsoft.com/office/officeart/2005/8/layout/hChevron3"/>
    <dgm:cxn modelId="{663275C2-80D4-44D4-87E9-F907C94E24E6}" type="presParOf" srcId="{B2C26A8A-2443-4C02-8842-259CE6DFBE2A}" destId="{252D45A8-2AF0-47B2-AEF2-334BD4E3CD7E}" srcOrd="1" destOrd="0" presId="urn:microsoft.com/office/officeart/2005/8/layout/hChevron3"/>
    <dgm:cxn modelId="{735CB68E-793F-458A-8C1B-AF48F96B21EF}" type="presParOf" srcId="{B2C26A8A-2443-4C02-8842-259CE6DFBE2A}" destId="{6AA26656-9EB2-4541-BA04-C2122D0DC9D7}" srcOrd="2" destOrd="0" presId="urn:microsoft.com/office/officeart/2005/8/layout/hChevron3"/>
    <dgm:cxn modelId="{6AF18CC8-3129-449A-849C-B993068FBDAB}" type="presParOf" srcId="{B2C26A8A-2443-4C02-8842-259CE6DFBE2A}" destId="{71BB7CA4-88ED-4751-9A3E-68BD598B3E9F}" srcOrd="3" destOrd="0" presId="urn:microsoft.com/office/officeart/2005/8/layout/hChevron3"/>
    <dgm:cxn modelId="{6F3EC977-486B-4332-8534-26DB1535E9E4}" type="presParOf" srcId="{B2C26A8A-2443-4C02-8842-259CE6DFBE2A}" destId="{4146E3F4-AF68-452B-8B57-6FCE6C865806}" srcOrd="4" destOrd="0" presId="urn:microsoft.com/office/officeart/2005/8/layout/hChevron3"/>
    <dgm:cxn modelId="{A156C2D9-8351-4A00-97F7-DEC4328CEA51}" type="presParOf" srcId="{B2C26A8A-2443-4C02-8842-259CE6DFBE2A}" destId="{3281581F-FC1C-4DC5-B774-2D6B0A3F4122}" srcOrd="5" destOrd="0" presId="urn:microsoft.com/office/officeart/2005/8/layout/hChevron3"/>
    <dgm:cxn modelId="{FFEBE672-D567-4027-AD22-0E4C7F595700}" type="presParOf" srcId="{B2C26A8A-2443-4C02-8842-259CE6DFBE2A}" destId="{30718A47-861D-47C5-8621-0200AEBC2396}" srcOrd="6" destOrd="0" presId="urn:microsoft.com/office/officeart/2005/8/layout/hChevron3"/>
    <dgm:cxn modelId="{2980FCA6-F28F-445D-8370-8CC85DFE4B69}" type="presParOf" srcId="{B2C26A8A-2443-4C02-8842-259CE6DFBE2A}" destId="{009ABBFC-9803-446D-A57D-E3E3B6254D1D}" srcOrd="7" destOrd="0" presId="urn:microsoft.com/office/officeart/2005/8/layout/hChevron3"/>
    <dgm:cxn modelId="{4DE3433C-1B8D-4FE1-B05F-2F011B84C7FD}"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chemeClr val="bg1">
            <a:lumMod val="85000"/>
          </a:schemeClr>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a:solidFill>
          <a:srgbClr val="F2C812"/>
        </a:solidFill>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68D37406-1E65-4456-BD19-923BEA9A05F6}" type="presOf" srcId="{200FE610-2FC7-44A2-BCD0-F48F19895886}" destId="{97492F20-71A7-46BA-9053-9A55B497D836}" srcOrd="0" destOrd="0" presId="urn:microsoft.com/office/officeart/2005/8/layout/hChevron3"/>
    <dgm:cxn modelId="{D2694E02-6A93-4101-A58D-DA3436F2D6B5}" type="presOf" srcId="{E7CC98BD-8323-43D0-8DE2-C0420E7D1812}" destId="{B2C26A8A-2443-4C02-8842-259CE6DFBE2A}" srcOrd="0" destOrd="0" presId="urn:microsoft.com/office/officeart/2005/8/layout/hChevron3"/>
    <dgm:cxn modelId="{B829FF6F-0F83-4A68-8E21-504D7A45DF89}" type="presOf" srcId="{1A1C5199-AAB0-451E-9C4B-E39596CF7AC7}" destId="{4146E3F4-AF68-452B-8B57-6FCE6C86580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B383455D-6F63-466F-A5F2-542C7B470663}" srcId="{E7CC98BD-8323-43D0-8DE2-C0420E7D1812}" destId="{698339C6-DFFB-44F5-8535-435AF45121B5}" srcOrd="1" destOrd="0" parTransId="{BC9F25DB-799C-49BD-A510-955EF4C9F2CB}" sibTransId="{773F8119-1B09-49AA-A131-45E6F8AAF428}"/>
    <dgm:cxn modelId="{CD7F316A-2434-4FD1-9F1B-3E4FD1DA65EA}" type="presOf" srcId="{334FA073-4421-4C28-BE17-750C44613534}" destId="{30718A47-861D-47C5-8621-0200AEBC2396}" srcOrd="0" destOrd="0" presId="urn:microsoft.com/office/officeart/2005/8/layout/hChevron3"/>
    <dgm:cxn modelId="{7226E202-33D8-41CF-B939-90DBFC3F4377}" type="presOf" srcId="{698339C6-DFFB-44F5-8535-435AF45121B5}" destId="{6AA26656-9EB2-4541-BA04-C2122D0DC9D7}" srcOrd="0" destOrd="0" presId="urn:microsoft.com/office/officeart/2005/8/layout/hChevron3"/>
    <dgm:cxn modelId="{C46E8895-5EDF-4A45-851F-4D51BA31E34C}" type="presOf" srcId="{83E11522-A02B-4057-A54E-16391FD74C2E}" destId="{B2E58550-562D-4FAE-B431-03550C0E97AB}" srcOrd="0" destOrd="0" presId="urn:microsoft.com/office/officeart/2005/8/layout/hChevron3"/>
    <dgm:cxn modelId="{D384B111-AE38-4281-AEFB-43D0CE48F71A}" type="presParOf" srcId="{B2C26A8A-2443-4C02-8842-259CE6DFBE2A}" destId="{97492F20-71A7-46BA-9053-9A55B497D836}" srcOrd="0" destOrd="0" presId="urn:microsoft.com/office/officeart/2005/8/layout/hChevron3"/>
    <dgm:cxn modelId="{33A15ED8-7BE5-4A71-B766-4E0CA166388A}" type="presParOf" srcId="{B2C26A8A-2443-4C02-8842-259CE6DFBE2A}" destId="{252D45A8-2AF0-47B2-AEF2-334BD4E3CD7E}" srcOrd="1" destOrd="0" presId="urn:microsoft.com/office/officeart/2005/8/layout/hChevron3"/>
    <dgm:cxn modelId="{E2E82E79-69B1-436C-AE14-2AC4CDA2CFA6}" type="presParOf" srcId="{B2C26A8A-2443-4C02-8842-259CE6DFBE2A}" destId="{6AA26656-9EB2-4541-BA04-C2122D0DC9D7}" srcOrd="2" destOrd="0" presId="urn:microsoft.com/office/officeart/2005/8/layout/hChevron3"/>
    <dgm:cxn modelId="{23C3B720-8002-4254-84E5-731C89217EE6}" type="presParOf" srcId="{B2C26A8A-2443-4C02-8842-259CE6DFBE2A}" destId="{71BB7CA4-88ED-4751-9A3E-68BD598B3E9F}" srcOrd="3" destOrd="0" presId="urn:microsoft.com/office/officeart/2005/8/layout/hChevron3"/>
    <dgm:cxn modelId="{B8AA988D-3ABA-4912-A041-31611629EDA9}" type="presParOf" srcId="{B2C26A8A-2443-4C02-8842-259CE6DFBE2A}" destId="{4146E3F4-AF68-452B-8B57-6FCE6C865806}" srcOrd="4" destOrd="0" presId="urn:microsoft.com/office/officeart/2005/8/layout/hChevron3"/>
    <dgm:cxn modelId="{DFE55979-EAF4-49A1-8A76-7E0D8C5D9D09}" type="presParOf" srcId="{B2C26A8A-2443-4C02-8842-259CE6DFBE2A}" destId="{3281581F-FC1C-4DC5-B774-2D6B0A3F4122}" srcOrd="5" destOrd="0" presId="urn:microsoft.com/office/officeart/2005/8/layout/hChevron3"/>
    <dgm:cxn modelId="{F5517A96-3447-4418-83A2-F49DCBD5AB1F}" type="presParOf" srcId="{B2C26A8A-2443-4C02-8842-259CE6DFBE2A}" destId="{30718A47-861D-47C5-8621-0200AEBC2396}" srcOrd="6" destOrd="0" presId="urn:microsoft.com/office/officeart/2005/8/layout/hChevron3"/>
    <dgm:cxn modelId="{E25533BA-53E0-44A0-84AD-9F3D454E24C4}" type="presParOf" srcId="{B2C26A8A-2443-4C02-8842-259CE6DFBE2A}" destId="{009ABBFC-9803-446D-A57D-E3E3B6254D1D}" srcOrd="7" destOrd="0" presId="urn:microsoft.com/office/officeart/2005/8/layout/hChevron3"/>
    <dgm:cxn modelId="{1BCC80B5-BAE4-4C4B-97E4-FB42F7957CDB}"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chemeClr val="bg1">
            <a:lumMod val="85000"/>
          </a:schemeClr>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a:solidFill>
          <a:srgbClr val="F2C812"/>
        </a:solidFill>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3B790106-5F1E-4A17-B42E-4E2121EB0FBE}" srcId="{E7CC98BD-8323-43D0-8DE2-C0420E7D1812}" destId="{83E11522-A02B-4057-A54E-16391FD74C2E}" srcOrd="4" destOrd="0" parTransId="{E8CD118F-7F06-42B8-9ABD-D77A7DFCAF92}" sibTransId="{B4510547-F3C3-41AD-BDF9-8079B319D8A6}"/>
    <dgm:cxn modelId="{FA048DDE-64E0-44D3-9981-F1E95D6F860A}" type="presOf" srcId="{200FE610-2FC7-44A2-BCD0-F48F19895886}" destId="{97492F20-71A7-46BA-9053-9A55B497D836}"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2981E1F7-2279-4007-AB5A-79D0E8A201BA}" type="presOf" srcId="{334FA073-4421-4C28-BE17-750C44613534}" destId="{30718A47-861D-47C5-8621-0200AEBC2396}" srcOrd="0" destOrd="0" presId="urn:microsoft.com/office/officeart/2005/8/layout/hChevron3"/>
    <dgm:cxn modelId="{F355649B-0762-4E26-A2E8-EC4A2C7FC0CC}" type="presOf" srcId="{E7CC98BD-8323-43D0-8DE2-C0420E7D1812}" destId="{B2C26A8A-2443-4C02-8842-259CE6DFBE2A}" srcOrd="0" destOrd="0" presId="urn:microsoft.com/office/officeart/2005/8/layout/hChevron3"/>
    <dgm:cxn modelId="{E1F84C2C-0264-4E00-84F1-266B6DCC4799}" srcId="{E7CC98BD-8323-43D0-8DE2-C0420E7D1812}" destId="{200FE610-2FC7-44A2-BCD0-F48F19895886}" srcOrd="0" destOrd="0" parTransId="{B84F0008-9309-4447-80CF-DBE10A748444}" sibTransId="{3583B078-FA2C-4975-894B-9CBF0E7F8A7E}"/>
    <dgm:cxn modelId="{34B5B121-A1AA-459D-BEEA-943431951E48}" type="presOf" srcId="{1A1C5199-AAB0-451E-9C4B-E39596CF7AC7}" destId="{4146E3F4-AF68-452B-8B57-6FCE6C865806}" srcOrd="0" destOrd="0" presId="urn:microsoft.com/office/officeart/2005/8/layout/hChevron3"/>
    <dgm:cxn modelId="{F2F8FFC4-C12F-4AE4-A3B1-0ACBF09DF173}" type="presOf" srcId="{83E11522-A02B-4057-A54E-16391FD74C2E}" destId="{B2E58550-562D-4FAE-B431-03550C0E97AB}" srcOrd="0" destOrd="0" presId="urn:microsoft.com/office/officeart/2005/8/layout/hChevron3"/>
    <dgm:cxn modelId="{8D38B68E-4560-49EC-A302-A011B9D3AEAF}" type="presOf" srcId="{698339C6-DFFB-44F5-8535-435AF45121B5}" destId="{6AA26656-9EB2-4541-BA04-C2122D0DC9D7}"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6F75BF34-783D-4673-8BE9-757F0BCFA8AC}" type="presParOf" srcId="{B2C26A8A-2443-4C02-8842-259CE6DFBE2A}" destId="{97492F20-71A7-46BA-9053-9A55B497D836}" srcOrd="0" destOrd="0" presId="urn:microsoft.com/office/officeart/2005/8/layout/hChevron3"/>
    <dgm:cxn modelId="{F046FD68-4095-45C7-94E8-5BC5F84F235F}" type="presParOf" srcId="{B2C26A8A-2443-4C02-8842-259CE6DFBE2A}" destId="{252D45A8-2AF0-47B2-AEF2-334BD4E3CD7E}" srcOrd="1" destOrd="0" presId="urn:microsoft.com/office/officeart/2005/8/layout/hChevron3"/>
    <dgm:cxn modelId="{A685C698-EA38-41C7-A458-78C8034F4CAD}" type="presParOf" srcId="{B2C26A8A-2443-4C02-8842-259CE6DFBE2A}" destId="{6AA26656-9EB2-4541-BA04-C2122D0DC9D7}" srcOrd="2" destOrd="0" presId="urn:microsoft.com/office/officeart/2005/8/layout/hChevron3"/>
    <dgm:cxn modelId="{D61117AE-D7A9-4092-8887-438835922887}" type="presParOf" srcId="{B2C26A8A-2443-4C02-8842-259CE6DFBE2A}" destId="{71BB7CA4-88ED-4751-9A3E-68BD598B3E9F}" srcOrd="3" destOrd="0" presId="urn:microsoft.com/office/officeart/2005/8/layout/hChevron3"/>
    <dgm:cxn modelId="{0EA17473-5FCC-42B9-800E-86F304A0551F}" type="presParOf" srcId="{B2C26A8A-2443-4C02-8842-259CE6DFBE2A}" destId="{4146E3F4-AF68-452B-8B57-6FCE6C865806}" srcOrd="4" destOrd="0" presId="urn:microsoft.com/office/officeart/2005/8/layout/hChevron3"/>
    <dgm:cxn modelId="{8BF4A1AA-6CB0-4025-B4FF-45972BA4B6B9}" type="presParOf" srcId="{B2C26A8A-2443-4C02-8842-259CE6DFBE2A}" destId="{3281581F-FC1C-4DC5-B774-2D6B0A3F4122}" srcOrd="5" destOrd="0" presId="urn:microsoft.com/office/officeart/2005/8/layout/hChevron3"/>
    <dgm:cxn modelId="{2CE26C46-CC0D-481E-875A-17B1ABF44CD5}" type="presParOf" srcId="{B2C26A8A-2443-4C02-8842-259CE6DFBE2A}" destId="{30718A47-861D-47C5-8621-0200AEBC2396}" srcOrd="6" destOrd="0" presId="urn:microsoft.com/office/officeart/2005/8/layout/hChevron3"/>
    <dgm:cxn modelId="{A87326CC-A4DE-4FA8-8491-28DBA713B509}" type="presParOf" srcId="{B2C26A8A-2443-4C02-8842-259CE6DFBE2A}" destId="{009ABBFC-9803-446D-A57D-E3E3B6254D1D}" srcOrd="7" destOrd="0" presId="urn:microsoft.com/office/officeart/2005/8/layout/hChevron3"/>
    <dgm:cxn modelId="{E72ACB26-92E1-4A37-8A61-77B112E8D8CA}"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4875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13865" y="0"/>
        <a:ext cx="1737435" cy="930228"/>
      </dsp:txXfrm>
    </dsp:sp>
    <dsp:sp modelId="{4146E3F4-AF68-452B-8B57-6FCE6C865806}">
      <dsp:nvSpPr>
        <dsp:cNvPr id="0" name=""/>
        <dsp:cNvSpPr/>
      </dsp:nvSpPr>
      <dsp:spPr>
        <a:xfrm>
          <a:off x="4269629"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zh-TW" altLang="en-US" sz="2200" kern="1200" dirty="0">
              <a:solidFill>
                <a:schemeClr val="tx1"/>
              </a:solidFill>
            </a:rPr>
            <a:t>建立查詢</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A20ACBEE-26EB-47D1-A9F0-3869EF1078CC}" type="datetimeFigureOut">
              <a:rPr lang="en-US" smtClean="0"/>
              <a:t>7/28/2016</a:t>
            </a:fld>
            <a:endParaRPr lang="en-US" dirty="0"/>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76A12792-E5BA-4BF5-BFE4-0C13B9FB5B42}" type="slidenum">
              <a:rPr lang="en-US" smtClean="0"/>
              <a:t>‹#›</a:t>
            </a:fld>
            <a:endParaRPr lang="en-US" dirty="0"/>
          </a:p>
        </p:txBody>
      </p:sp>
    </p:spTree>
    <p:extLst>
      <p:ext uri="{BB962C8B-B14F-4D97-AF65-F5344CB8AC3E}">
        <p14:creationId xmlns:p14="http://schemas.microsoft.com/office/powerpoint/2010/main" val="1707530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1F472B0-9DBF-4374-8A70-DE9093E7996C}" type="datetimeFigureOut">
              <a:rPr lang="en-US" smtClean="0"/>
              <a:t>7/28/2016</a:t>
            </a:fld>
            <a:endParaRPr lang="en-US" dirty="0"/>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D81A89D-8738-4ED5-BF6E-F438F4965D3F}" type="slidenum">
              <a:rPr lang="en-US" smtClean="0"/>
              <a:t>‹#›</a:t>
            </a:fld>
            <a:endParaRPr lang="en-US" dirty="0"/>
          </a:p>
        </p:txBody>
      </p:sp>
    </p:spTree>
    <p:extLst>
      <p:ext uri="{BB962C8B-B14F-4D97-AF65-F5344CB8AC3E}">
        <p14:creationId xmlns:p14="http://schemas.microsoft.com/office/powerpoint/2010/main" val="427002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Welcome to this presentation!</a:t>
            </a:r>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t>1</a:t>
            </a:fld>
            <a:endParaRPr lang="en-US" dirty="0"/>
          </a:p>
        </p:txBody>
      </p:sp>
    </p:spTree>
    <p:extLst>
      <p:ext uri="{BB962C8B-B14F-4D97-AF65-F5344CB8AC3E}">
        <p14:creationId xmlns:p14="http://schemas.microsoft.com/office/powerpoint/2010/main" val="1076875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p>
          <a:p>
            <a:pPr marL="185766" indent="-185766">
              <a:buFont typeface="Arial" panose="020B0604020202020204" pitchFamily="34" charset="0"/>
              <a:buChar char="•"/>
            </a:pPr>
            <a:r>
              <a:rPr lang="en-AU" dirty="0"/>
              <a:t>https://support.powerbi.com/knowledgebase/topics/75729-power-bi-app-for-windows</a:t>
            </a:r>
          </a:p>
          <a:p>
            <a:pPr marL="185766" indent="-185766">
              <a:buFont typeface="Arial" panose="020B0604020202020204" pitchFamily="34" charset="0"/>
              <a:buChar char="•"/>
            </a:pPr>
            <a:r>
              <a:rPr lang="en-US" dirty="0"/>
              <a:t>https://support.powerbi.com/knowledgebase/topics/78002-iphone-app-power-bi-for-ios</a:t>
            </a:r>
          </a:p>
          <a:p>
            <a:pPr marL="185766" indent="-185766">
              <a:buFont typeface="Arial" panose="020B0604020202020204" pitchFamily="34" charset="0"/>
              <a:buChar char="•"/>
            </a:pPr>
            <a:r>
              <a:rPr lang="en-US" dirty="0"/>
              <a:t>https://support.powerbi.com/knowledgebase/topics/85887-power-bi-app-for-android-phones</a:t>
            </a:r>
          </a:p>
        </p:txBody>
      </p:sp>
      <p:sp>
        <p:nvSpPr>
          <p:cNvPr id="4" name="Slide Number Placeholder 3"/>
          <p:cNvSpPr>
            <a:spLocks noGrp="1"/>
          </p:cNvSpPr>
          <p:nvPr>
            <p:ph type="sldNum" sz="quarter" idx="10"/>
          </p:nvPr>
        </p:nvSpPr>
        <p:spPr/>
        <p:txBody>
          <a:bodyPr/>
          <a:lstStyle/>
          <a:p>
            <a:fld id="{DD81A89D-8738-4ED5-BF6E-F438F4965D3F}" type="slidenum">
              <a:rPr lang="en-US" smtClean="0"/>
              <a:t>11</a:t>
            </a:fld>
            <a:endParaRPr lang="en-US" dirty="0"/>
          </a:p>
        </p:txBody>
      </p:sp>
    </p:spTree>
    <p:extLst>
      <p:ext uri="{BB962C8B-B14F-4D97-AF65-F5344CB8AC3E}">
        <p14:creationId xmlns:p14="http://schemas.microsoft.com/office/powerpoint/2010/main" val="64456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12</a:t>
            </a:fld>
            <a:endParaRPr lang="en-US" dirty="0"/>
          </a:p>
        </p:txBody>
      </p:sp>
    </p:spTree>
    <p:extLst>
      <p:ext uri="{BB962C8B-B14F-4D97-AF65-F5344CB8AC3E}">
        <p14:creationId xmlns:p14="http://schemas.microsoft.com/office/powerpoint/2010/main" val="2731370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a:t>
            </a:r>
          </a:p>
          <a:p>
            <a:pPr marL="185766" indent="-185766" defTabSz="990752">
              <a:buFont typeface="Arial" panose="020B0604020202020204" pitchFamily="34" charset="0"/>
              <a:buChar char="•"/>
              <a:defRPr/>
            </a:pPr>
            <a:r>
              <a:rPr lang="en-US" dirty="0"/>
              <a:t>https://support.powerbi.com/knowledgebase/topics/63369-get-data</a:t>
            </a:r>
          </a:p>
          <a:p>
            <a:pPr marL="185766" indent="-185766" defTabSz="990752">
              <a:buFont typeface="Arial" panose="020B0604020202020204" pitchFamily="34" charset="0"/>
              <a:buChar char="•"/>
              <a:defRPr/>
            </a:pPr>
            <a:r>
              <a:rPr lang="en-US" dirty="0"/>
              <a:t>https://support.powerbi.com/knowledgebase/topics/88767-files-in-power-bi</a:t>
            </a:r>
          </a:p>
        </p:txBody>
      </p:sp>
      <p:sp>
        <p:nvSpPr>
          <p:cNvPr id="4" name="Slide Number Placeholder 3"/>
          <p:cNvSpPr>
            <a:spLocks noGrp="1"/>
          </p:cNvSpPr>
          <p:nvPr>
            <p:ph type="sldNum" sz="quarter" idx="10"/>
          </p:nvPr>
        </p:nvSpPr>
        <p:spPr/>
        <p:txBody>
          <a:bodyPr/>
          <a:lstStyle/>
          <a:p>
            <a:fld id="{DD81A89D-8738-4ED5-BF6E-F438F4965D3F}" type="slidenum">
              <a:rPr lang="en-US" smtClean="0"/>
              <a:t>13</a:t>
            </a:fld>
            <a:endParaRPr lang="en-US" dirty="0"/>
          </a:p>
        </p:txBody>
      </p:sp>
    </p:spTree>
    <p:extLst>
      <p:ext uri="{BB962C8B-B14F-4D97-AF65-F5344CB8AC3E}">
        <p14:creationId xmlns:p14="http://schemas.microsoft.com/office/powerpoint/2010/main" val="1090074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a:t>
            </a:fld>
            <a:endParaRPr lang="en-US" dirty="0"/>
          </a:p>
        </p:txBody>
      </p:sp>
    </p:spTree>
    <p:extLst>
      <p:ext uri="{BB962C8B-B14F-4D97-AF65-F5344CB8AC3E}">
        <p14:creationId xmlns:p14="http://schemas.microsoft.com/office/powerpoint/2010/main" val="1308536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a:t>
            </a:fld>
            <a:endParaRPr lang="en-US" dirty="0"/>
          </a:p>
        </p:txBody>
      </p:sp>
    </p:spTree>
    <p:extLst>
      <p:ext uri="{BB962C8B-B14F-4D97-AF65-F5344CB8AC3E}">
        <p14:creationId xmlns:p14="http://schemas.microsoft.com/office/powerpoint/2010/main" val="2656480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https://support.powerbi.com/knowledgebase/articles/568614-azure-and-power-bi</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20</a:t>
            </a:fld>
            <a:endParaRPr lang="en-US" dirty="0"/>
          </a:p>
        </p:txBody>
      </p:sp>
    </p:spTree>
    <p:extLst>
      <p:ext uri="{BB962C8B-B14F-4D97-AF65-F5344CB8AC3E}">
        <p14:creationId xmlns:p14="http://schemas.microsoft.com/office/powerpoint/2010/main" val="118876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24</a:t>
            </a:fld>
            <a:endParaRPr lang="en-US" dirty="0"/>
          </a:p>
        </p:txBody>
      </p:sp>
    </p:spTree>
    <p:extLst>
      <p:ext uri="{BB962C8B-B14F-4D97-AF65-F5344CB8AC3E}">
        <p14:creationId xmlns:p14="http://schemas.microsoft.com/office/powerpoint/2010/main" val="35545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all begins by connecting to, and retrieving,</a:t>
            </a:r>
            <a:r>
              <a:rPr lang="en-AU" baseline="0" dirty="0"/>
              <a:t> data.</a:t>
            </a:r>
            <a:endParaRPr lang="en-AU" dirty="0"/>
          </a:p>
          <a:p>
            <a:r>
              <a:rPr lang="en-AU" dirty="0"/>
              <a:t>Power BI knowledgebase: https://support.powerbi.com/knowledgebase/articles/471635-connect-to-data-in-power-bi-designer</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25</a:t>
            </a:fld>
            <a:endParaRPr lang="en-US" dirty="0"/>
          </a:p>
        </p:txBody>
      </p:sp>
    </p:spTree>
    <p:extLst>
      <p:ext uri="{BB962C8B-B14F-4D97-AF65-F5344CB8AC3E}">
        <p14:creationId xmlns:p14="http://schemas.microsoft.com/office/powerpoint/2010/main" val="3200885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three views provide</a:t>
            </a:r>
            <a:r>
              <a:rPr lang="en-AU" baseline="0" dirty="0"/>
              <a:t> alternate user experiences to work with their model.</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26</a:t>
            </a:fld>
            <a:endParaRPr lang="en-US" dirty="0"/>
          </a:p>
        </p:txBody>
      </p:sp>
    </p:spTree>
    <p:extLst>
      <p:ext uri="{BB962C8B-B14F-4D97-AF65-F5344CB8AC3E}">
        <p14:creationId xmlns:p14="http://schemas.microsoft.com/office/powerpoint/2010/main" val="2426555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a:t>
            </a:r>
            <a:r>
              <a:rPr lang="en-AU"/>
              <a:t>knowledge</a:t>
            </a:r>
            <a:r>
              <a:rPr lang="en-AU" baseline="0"/>
              <a:t> base: https://support.powerbi.com/knowledgebase/articles/461283-report-view-in-power-bi-designer</a:t>
            </a:r>
          </a:p>
          <a:p>
            <a:endParaRPr lang="en-US"/>
          </a:p>
        </p:txBody>
      </p:sp>
      <p:sp>
        <p:nvSpPr>
          <p:cNvPr id="4" name="Slide Number Placeholder 3"/>
          <p:cNvSpPr>
            <a:spLocks noGrp="1"/>
          </p:cNvSpPr>
          <p:nvPr>
            <p:ph type="sldNum" sz="quarter" idx="10"/>
          </p:nvPr>
        </p:nvSpPr>
        <p:spPr/>
        <p:txBody>
          <a:bodyPr/>
          <a:lstStyle/>
          <a:p>
            <a:fld id="{DD81A89D-8738-4ED5-BF6E-F438F4965D3F}" type="slidenum">
              <a:rPr lang="en-US" smtClean="0"/>
              <a:t>27</a:t>
            </a:fld>
            <a:endParaRPr lang="en-US" dirty="0"/>
          </a:p>
        </p:txBody>
      </p:sp>
    </p:spTree>
    <p:extLst>
      <p:ext uri="{BB962C8B-B14F-4D97-AF65-F5344CB8AC3E}">
        <p14:creationId xmlns:p14="http://schemas.microsoft.com/office/powerpoint/2010/main" val="198476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a:t>
            </a:fld>
            <a:endParaRPr lang="en-US" dirty="0"/>
          </a:p>
        </p:txBody>
      </p:sp>
    </p:spTree>
    <p:extLst>
      <p:ext uri="{BB962C8B-B14F-4D97-AF65-F5344CB8AC3E}">
        <p14:creationId xmlns:p14="http://schemas.microsoft.com/office/powerpoint/2010/main" val="3679598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Stress the</a:t>
            </a:r>
            <a:r>
              <a:rPr lang="en-AU" baseline="0" dirty="0"/>
              <a:t> messaging on this slide, in particular the note about competitor advantage.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28</a:t>
            </a:fld>
            <a:endParaRPr lang="en-US" dirty="0"/>
          </a:p>
        </p:txBody>
      </p:sp>
    </p:spTree>
    <p:extLst>
      <p:ext uri="{BB962C8B-B14F-4D97-AF65-F5344CB8AC3E}">
        <p14:creationId xmlns:p14="http://schemas.microsoft.com/office/powerpoint/2010/main" val="2527010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base: https://support.powerbi.com/knowledgebase/articles/663202-data-view-in-power-bi-desktop</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29</a:t>
            </a:fld>
            <a:endParaRPr lang="en-US" dirty="0"/>
          </a:p>
        </p:txBody>
      </p:sp>
    </p:spTree>
    <p:extLst>
      <p:ext uri="{BB962C8B-B14F-4D97-AF65-F5344CB8AC3E}">
        <p14:creationId xmlns:p14="http://schemas.microsoft.com/office/powerpoint/2010/main" val="1950854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base: https://support.powerbi.com/knowledgebase/articles/663229-relationship-view-in-power-bi-desktop</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30</a:t>
            </a:fld>
            <a:endParaRPr lang="en-US" dirty="0"/>
          </a:p>
        </p:txBody>
      </p:sp>
    </p:spTree>
    <p:extLst>
      <p:ext uri="{BB962C8B-B14F-4D97-AF65-F5344CB8AC3E}">
        <p14:creationId xmlns:p14="http://schemas.microsoft.com/office/powerpoint/2010/main" val="647071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31</a:t>
            </a:fld>
            <a:endParaRPr lang="en-US" dirty="0"/>
          </a:p>
        </p:txBody>
      </p:sp>
    </p:spTree>
    <p:extLst>
      <p:ext uri="{BB962C8B-B14F-4D97-AF65-F5344CB8AC3E}">
        <p14:creationId xmlns:p14="http://schemas.microsoft.com/office/powerpoint/2010/main" val="1651922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32</a:t>
            </a:fld>
            <a:endParaRPr lang="en-US" dirty="0"/>
          </a:p>
        </p:txBody>
      </p:sp>
    </p:spTree>
    <p:extLst>
      <p:ext uri="{BB962C8B-B14F-4D97-AF65-F5344CB8AC3E}">
        <p14:creationId xmlns:p14="http://schemas.microsoft.com/office/powerpoint/2010/main" val="2435053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33</a:t>
            </a:fld>
            <a:endParaRPr lang="en-US" dirty="0"/>
          </a:p>
        </p:txBody>
      </p:sp>
    </p:spTree>
    <p:extLst>
      <p:ext uri="{BB962C8B-B14F-4D97-AF65-F5344CB8AC3E}">
        <p14:creationId xmlns:p14="http://schemas.microsoft.com/office/powerpoint/2010/main" val="2624116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https://support.powerbi.com/knowledgebase/articles/741510-calculated-tables-in-power-bi-desktop</a:t>
            </a:r>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47</a:t>
            </a:fld>
            <a:endParaRPr lang="en-US" dirty="0"/>
          </a:p>
        </p:txBody>
      </p:sp>
    </p:spTree>
    <p:extLst>
      <p:ext uri="{BB962C8B-B14F-4D97-AF65-F5344CB8AC3E}">
        <p14:creationId xmlns:p14="http://schemas.microsoft.com/office/powerpoint/2010/main" val="358811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49</a:t>
            </a:fld>
            <a:endParaRPr lang="en-US" dirty="0"/>
          </a:p>
        </p:txBody>
      </p:sp>
    </p:spTree>
    <p:extLst>
      <p:ext uri="{BB962C8B-B14F-4D97-AF65-F5344CB8AC3E}">
        <p14:creationId xmlns:p14="http://schemas.microsoft.com/office/powerpoint/2010/main" val="1144231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54</a:t>
            </a:fld>
            <a:endParaRPr lang="en-US" dirty="0"/>
          </a:p>
        </p:txBody>
      </p:sp>
    </p:spTree>
    <p:extLst>
      <p:ext uri="{BB962C8B-B14F-4D97-AF65-F5344CB8AC3E}">
        <p14:creationId xmlns:p14="http://schemas.microsoft.com/office/powerpoint/2010/main" val="4167504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https://powerbi.microsoft.com/en-us/documentation/powerbi-desktop-r-scripts/</a:t>
            </a:r>
          </a:p>
        </p:txBody>
      </p:sp>
      <p:sp>
        <p:nvSpPr>
          <p:cNvPr id="4" name="Slide Number Placeholder 3"/>
          <p:cNvSpPr>
            <a:spLocks noGrp="1"/>
          </p:cNvSpPr>
          <p:nvPr>
            <p:ph type="sldNum" sz="quarter" idx="10"/>
          </p:nvPr>
        </p:nvSpPr>
        <p:spPr/>
        <p:txBody>
          <a:bodyPr/>
          <a:lstStyle/>
          <a:p>
            <a:fld id="{DD81A89D-8738-4ED5-BF6E-F438F4965D3F}" type="slidenum">
              <a:rPr lang="en-US" smtClean="0"/>
              <a:t>55</a:t>
            </a:fld>
            <a:endParaRPr lang="en-US" dirty="0"/>
          </a:p>
        </p:txBody>
      </p:sp>
    </p:spTree>
    <p:extLst>
      <p:ext uri="{BB962C8B-B14F-4D97-AF65-F5344CB8AC3E}">
        <p14:creationId xmlns:p14="http://schemas.microsoft.com/office/powerpoint/2010/main" val="210893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Business intelligence, or BI</a:t>
            </a:r>
            <a:r>
              <a:rPr lang="en-US" baseline="0" dirty="0"/>
              <a:t>, has come a long way. </a:t>
            </a:r>
          </a:p>
          <a:p>
            <a:pPr defTabSz="990752">
              <a:defRPr/>
            </a:pPr>
            <a:r>
              <a:rPr lang="en-US" baseline="0" dirty="0"/>
              <a:t>During the first two waves of business intelligence, IT professionals and business analysts were the keepers of BI. They made BI accessible and consumable for end users. </a:t>
            </a:r>
          </a:p>
          <a:p>
            <a:endParaRPr lang="en-US" baseline="0" dirty="0"/>
          </a:p>
          <a:p>
            <a:pPr defTabSz="990752">
              <a:defRPr/>
            </a:pPr>
            <a:r>
              <a:rPr lang="en-US" baseline="0" dirty="0"/>
              <a:t>While this approach still applies to complex business intelligence needs, today there is a new wave.  </a:t>
            </a:r>
          </a:p>
          <a:p>
            <a:pPr defTabSz="990752">
              <a:defRPr/>
            </a:pPr>
            <a:r>
              <a:rPr lang="en-US" dirty="0"/>
              <a:t>This</a:t>
            </a:r>
            <a:r>
              <a:rPr lang="en-US" baseline="0" dirty="0"/>
              <a:t> t</a:t>
            </a:r>
            <a:r>
              <a:rPr lang="en-US" dirty="0"/>
              <a:t>hird wave</a:t>
            </a:r>
            <a:r>
              <a:rPr lang="en-US" baseline="0" dirty="0"/>
              <a:t> of BI makes BI available to every kind of user. </a:t>
            </a:r>
          </a:p>
          <a:p>
            <a:pPr defTabSz="990752">
              <a:defRPr/>
            </a:pPr>
            <a:endParaRPr lang="en-US" b="1" baseline="0" dirty="0"/>
          </a:p>
          <a:p>
            <a:pPr defTabSz="990752">
              <a:defRPr/>
            </a:pPr>
            <a:r>
              <a:rPr lang="en-US" b="1" baseline="0" dirty="0"/>
              <a:t>Talking points:</a:t>
            </a:r>
          </a:p>
          <a:p>
            <a:r>
              <a:rPr lang="en-US" dirty="0"/>
              <a:t>Today we’re going to discuss</a:t>
            </a:r>
            <a:r>
              <a:rPr lang="en-US" baseline="0" dirty="0"/>
              <a:t> </a:t>
            </a:r>
            <a:r>
              <a:rPr lang="en-US" dirty="0"/>
              <a:t>Power BI,</a:t>
            </a:r>
            <a:r>
              <a:rPr lang="en-US" baseline="0" dirty="0"/>
              <a:t> which is a third-wave solution. Power BI enables EVERYONE to collect, analyze, visualize and publish data.</a:t>
            </a:r>
          </a:p>
          <a:p>
            <a:r>
              <a:rPr lang="en-US" sz="1300" dirty="0"/>
              <a:t>This third wave has the potential to expand the reach of analytics to more users than ever before. Existing analytics platforms and tools can be extended, instead of being replaced, by full-featured solutions like Power BI. Power BI directly connects to existing on-premises data, such as Analysis Services tabular models that were created by business analysts in collaboration with IT. Microsoft Excel and the new Power BI Desktop work hand-in-hand with Power BI, publishing reports and models created by business analysts and getting them more easily in the hands of the business users who can gain insight and take action.</a:t>
            </a:r>
            <a:endParaRPr lang="en-US" baseline="0" dirty="0"/>
          </a:p>
        </p:txBody>
      </p:sp>
      <p:sp>
        <p:nvSpPr>
          <p:cNvPr id="4" name="Slide Number Placeholder 3"/>
          <p:cNvSpPr>
            <a:spLocks noGrp="1"/>
          </p:cNvSpPr>
          <p:nvPr>
            <p:ph type="sldNum" sz="quarter" idx="10"/>
          </p:nvPr>
        </p:nvSpPr>
        <p:spPr/>
        <p:txBody>
          <a:bodyPr/>
          <a:lstStyle/>
          <a:p>
            <a:fld id="{DD81A89D-8738-4ED5-BF6E-F438F4965D3F}" type="slidenum">
              <a:rPr lang="en-US" smtClean="0"/>
              <a:t>3</a:t>
            </a:fld>
            <a:endParaRPr lang="en-US" dirty="0"/>
          </a:p>
        </p:txBody>
      </p:sp>
    </p:spTree>
    <p:extLst>
      <p:ext uri="{BB962C8B-B14F-4D97-AF65-F5344CB8AC3E}">
        <p14:creationId xmlns:p14="http://schemas.microsoft.com/office/powerpoint/2010/main" val="647570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https://powerbi.microsoft.com/en-us/blog/announcing-preview-of-r-visuals-in-power-bi-desktop/</a:t>
            </a:r>
          </a:p>
        </p:txBody>
      </p:sp>
      <p:sp>
        <p:nvSpPr>
          <p:cNvPr id="4" name="Slide Number Placeholder 3"/>
          <p:cNvSpPr>
            <a:spLocks noGrp="1"/>
          </p:cNvSpPr>
          <p:nvPr>
            <p:ph type="sldNum" sz="quarter" idx="10"/>
          </p:nvPr>
        </p:nvSpPr>
        <p:spPr/>
        <p:txBody>
          <a:bodyPr/>
          <a:lstStyle/>
          <a:p>
            <a:fld id="{DD81A89D-8738-4ED5-BF6E-F438F4965D3F}" type="slidenum">
              <a:rPr lang="en-US" smtClean="0"/>
              <a:t>56</a:t>
            </a:fld>
            <a:endParaRPr lang="en-US" dirty="0"/>
          </a:p>
        </p:txBody>
      </p:sp>
    </p:spTree>
    <p:extLst>
      <p:ext uri="{BB962C8B-B14F-4D97-AF65-F5344CB8AC3E}">
        <p14:creationId xmlns:p14="http://schemas.microsoft.com/office/powerpoint/2010/main" val="2427693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https://support.powerbi.com/knowledgebase/topics/65160-visualizations-in-reports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57</a:t>
            </a:fld>
            <a:endParaRPr lang="en-US" dirty="0"/>
          </a:p>
        </p:txBody>
      </p:sp>
    </p:spTree>
    <p:extLst>
      <p:ext uri="{BB962C8B-B14F-4D97-AF65-F5344CB8AC3E}">
        <p14:creationId xmlns:p14="http://schemas.microsoft.com/office/powerpoint/2010/main" val="2339385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58</a:t>
            </a:fld>
            <a:endParaRPr lang="en-US" dirty="0"/>
          </a:p>
        </p:txBody>
      </p:sp>
    </p:spTree>
    <p:extLst>
      <p:ext uri="{BB962C8B-B14F-4D97-AF65-F5344CB8AC3E}">
        <p14:creationId xmlns:p14="http://schemas.microsoft.com/office/powerpoint/2010/main" val="3782026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61</a:t>
            </a:fld>
            <a:endParaRPr lang="en-US" dirty="0"/>
          </a:p>
        </p:txBody>
      </p:sp>
    </p:spTree>
    <p:extLst>
      <p:ext uri="{BB962C8B-B14F-4D97-AF65-F5344CB8AC3E}">
        <p14:creationId xmlns:p14="http://schemas.microsoft.com/office/powerpoint/2010/main" val="3705024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62</a:t>
            </a:fld>
            <a:endParaRPr lang="en-US" dirty="0"/>
          </a:p>
        </p:txBody>
      </p:sp>
    </p:spTree>
    <p:extLst>
      <p:ext uri="{BB962C8B-B14F-4D97-AF65-F5344CB8AC3E}">
        <p14:creationId xmlns:p14="http://schemas.microsoft.com/office/powerpoint/2010/main" val="917701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63</a:t>
            </a:fld>
            <a:endParaRPr lang="en-US" dirty="0"/>
          </a:p>
        </p:txBody>
      </p:sp>
    </p:spTree>
    <p:extLst>
      <p:ext uri="{BB962C8B-B14F-4D97-AF65-F5344CB8AC3E}">
        <p14:creationId xmlns:p14="http://schemas.microsoft.com/office/powerpoint/2010/main" val="1701320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64</a:t>
            </a:fld>
            <a:endParaRPr lang="en-US" dirty="0"/>
          </a:p>
        </p:txBody>
      </p:sp>
    </p:spTree>
    <p:extLst>
      <p:ext uri="{BB962C8B-B14F-4D97-AF65-F5344CB8AC3E}">
        <p14:creationId xmlns:p14="http://schemas.microsoft.com/office/powerpoint/2010/main" val="141191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65</a:t>
            </a:fld>
            <a:endParaRPr lang="en-US" dirty="0"/>
          </a:p>
        </p:txBody>
      </p:sp>
    </p:spTree>
    <p:extLst>
      <p:ext uri="{BB962C8B-B14F-4D97-AF65-F5344CB8AC3E}">
        <p14:creationId xmlns:p14="http://schemas.microsoft.com/office/powerpoint/2010/main" val="1220621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66</a:t>
            </a:fld>
            <a:endParaRPr lang="en-US" dirty="0"/>
          </a:p>
        </p:txBody>
      </p:sp>
    </p:spTree>
    <p:extLst>
      <p:ext uri="{BB962C8B-B14F-4D97-AF65-F5344CB8AC3E}">
        <p14:creationId xmlns:p14="http://schemas.microsoft.com/office/powerpoint/2010/main" val="234860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US" baseline="0" dirty="0"/>
              <a:t> https://powerbi.microsoft.com/developers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67</a:t>
            </a:fld>
            <a:endParaRPr lang="en-US" dirty="0"/>
          </a:p>
        </p:txBody>
      </p:sp>
    </p:spTree>
    <p:extLst>
      <p:ext uri="{BB962C8B-B14F-4D97-AF65-F5344CB8AC3E}">
        <p14:creationId xmlns:p14="http://schemas.microsoft.com/office/powerpoint/2010/main" val="761310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a:t>
            </a:r>
            <a:r>
              <a:rPr lang="en-US" baseline="0" dirty="0"/>
              <a:t> BI addresses three common business intelligence challenges that an organization may face:</a:t>
            </a:r>
            <a:endParaRPr lang="en-US" b="1" baseline="0" dirty="0"/>
          </a:p>
          <a:p>
            <a:pPr marL="247688" indent="-247688" defTabSz="990752">
              <a:buFont typeface="+mj-lt"/>
              <a:buAutoNum type="arabicPeriod"/>
              <a:defRPr/>
            </a:pPr>
            <a:r>
              <a:rPr lang="en-US" sz="1300" b="1" dirty="0">
                <a:gradFill>
                  <a:gsLst>
                    <a:gs pos="0">
                      <a:srgbClr val="FFFFFF"/>
                    </a:gs>
                    <a:gs pos="100000">
                      <a:srgbClr val="FFFFFF"/>
                    </a:gs>
                  </a:gsLst>
                  <a:lin ang="5400000" scaled="0"/>
                </a:gradFill>
                <a:ea typeface="Segoe UI" pitchFamily="34" charset="0"/>
                <a:cs typeface="Segoe UI" pitchFamily="34" charset="0"/>
              </a:rPr>
              <a:t>Getting an end-to-end view off what is happening </a:t>
            </a:r>
            <a:r>
              <a:rPr lang="en-US" baseline="0" dirty="0"/>
              <a:t>— because d</a:t>
            </a:r>
            <a:r>
              <a:rPr lang="en-US" sz="1100" dirty="0">
                <a:solidFill>
                  <a:schemeClr val="tx1">
                    <a:lumMod val="75000"/>
                    <a:lumOff val="25000"/>
                  </a:schemeClr>
                </a:solidFill>
                <a:ea typeface="Segoe UI" pitchFamily="34" charset="0"/>
                <a:cs typeface="Segoe UI" pitchFamily="34" charset="0"/>
              </a:rPr>
              <a:t>ata is often in disparate locations, </a:t>
            </a:r>
            <a:r>
              <a:rPr lang="en-US" sz="900" dirty="0">
                <a:solidFill>
                  <a:schemeClr val="tx1">
                    <a:lumMod val="75000"/>
                    <a:lumOff val="25000"/>
                  </a:schemeClr>
                </a:solidFill>
                <a:ea typeface="Segoe UI" pitchFamily="34" charset="0"/>
                <a:cs typeface="Segoe UI" pitchFamily="34" charset="0"/>
              </a:rPr>
              <a:t>it can be difficult for business users to see a complete picture of your business </a:t>
            </a:r>
            <a:endParaRPr lang="en-US" baseline="0" dirty="0"/>
          </a:p>
          <a:p>
            <a:pPr marL="247688" indent="-247688" defTabSz="990752">
              <a:buFont typeface="+mj-lt"/>
              <a:buAutoNum type="arabicPeriod"/>
              <a:defRPr/>
            </a:pPr>
            <a:r>
              <a:rPr lang="en-US" b="1" baseline="0" dirty="0"/>
              <a:t>Managing multiple data sources </a:t>
            </a:r>
            <a:r>
              <a:rPr lang="en-US" sz="1100" dirty="0"/>
              <a:t>— </a:t>
            </a:r>
            <a:r>
              <a:rPr lang="en-US" sz="1100" dirty="0">
                <a:solidFill>
                  <a:schemeClr val="tx1">
                    <a:lumMod val="75000"/>
                    <a:lumOff val="25000"/>
                  </a:schemeClr>
                </a:solidFill>
                <a:ea typeface="Segoe UI" pitchFamily="34" charset="0"/>
                <a:cs typeface="Segoe UI" pitchFamily="34" charset="0"/>
              </a:rPr>
              <a:t>Data residing in SaaS solutions and other external locations can be difficult to manage programmatically, or access and refresh securely</a:t>
            </a:r>
            <a:endParaRPr lang="en-US" baseline="0" dirty="0"/>
          </a:p>
          <a:p>
            <a:pPr marL="247688" indent="-247688">
              <a:buFont typeface="+mj-lt"/>
              <a:buAutoNum type="arabicPeriod"/>
            </a:pPr>
            <a:r>
              <a:rPr lang="en-US" b="1" baseline="0" dirty="0"/>
              <a:t>Making the right data available to the right users at the right time</a:t>
            </a:r>
          </a:p>
          <a:p>
            <a:pPr marL="681142" lvl="1" indent="-185766" defTabSz="1010333" fontAlgn="base">
              <a:lnSpc>
                <a:spcPct val="90000"/>
              </a:lnSpc>
              <a:spcBef>
                <a:spcPct val="0"/>
              </a:spcBef>
              <a:spcAft>
                <a:spcPct val="0"/>
              </a:spcAft>
              <a:buFont typeface="Arial" panose="020B0604020202020204" pitchFamily="34" charset="0"/>
              <a:buChar char="•"/>
            </a:pPr>
            <a:r>
              <a:rPr lang="en-US" sz="1300" dirty="0">
                <a:solidFill>
                  <a:schemeClr val="tx1">
                    <a:lumMod val="75000"/>
                    <a:lumOff val="25000"/>
                  </a:schemeClr>
                </a:solidFill>
                <a:ea typeface="Segoe UI" pitchFamily="34" charset="0"/>
                <a:cs typeface="Segoe UI" pitchFamily="34" charset="0"/>
              </a:rPr>
              <a:t>Mobile business users need the latest operational data at their fingertips, no matter where they are or what device they’re using</a:t>
            </a:r>
          </a:p>
          <a:p>
            <a:pPr marL="681142" lvl="1" indent="-185766" defTabSz="1010333" fontAlgn="base">
              <a:lnSpc>
                <a:spcPct val="90000"/>
              </a:lnSpc>
              <a:spcBef>
                <a:spcPct val="0"/>
              </a:spcBef>
              <a:spcAft>
                <a:spcPct val="0"/>
              </a:spcAft>
              <a:buFont typeface="Arial" panose="020B0604020202020204" pitchFamily="34" charset="0"/>
              <a:buChar char="•"/>
            </a:pPr>
            <a:r>
              <a:rPr lang="en-US" sz="1300" dirty="0">
                <a:solidFill>
                  <a:schemeClr val="tx1">
                    <a:lumMod val="75000"/>
                    <a:lumOff val="25000"/>
                  </a:schemeClr>
                </a:solidFill>
                <a:ea typeface="Segoe UI" pitchFamily="34" charset="0"/>
                <a:cs typeface="Segoe UI" pitchFamily="34" charset="0"/>
              </a:rPr>
              <a:t>Different roles have different needs and access levels, so a one-size-fits all solution doesn’t work</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a:t>
            </a:fld>
            <a:endParaRPr lang="en-US" dirty="0"/>
          </a:p>
        </p:txBody>
      </p:sp>
    </p:spTree>
    <p:extLst>
      <p:ext uri="{BB962C8B-B14F-4D97-AF65-F5344CB8AC3E}">
        <p14:creationId xmlns:p14="http://schemas.microsoft.com/office/powerpoint/2010/main" val="1759473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http://docs.powerbi.apiary.io/#</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73</a:t>
            </a:fld>
            <a:endParaRPr lang="en-US" dirty="0"/>
          </a:p>
        </p:txBody>
      </p:sp>
    </p:spTree>
    <p:extLst>
      <p:ext uri="{BB962C8B-B14F-4D97-AF65-F5344CB8AC3E}">
        <p14:creationId xmlns:p14="http://schemas.microsoft.com/office/powerpoint/2010/main" val="1845516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https://powerbi.microsoft.com/custom-visuals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77</a:t>
            </a:fld>
            <a:endParaRPr lang="en-US" dirty="0"/>
          </a:p>
        </p:txBody>
      </p:sp>
    </p:spTree>
    <p:extLst>
      <p:ext uri="{BB962C8B-B14F-4D97-AF65-F5344CB8AC3E}">
        <p14:creationId xmlns:p14="http://schemas.microsoft.com/office/powerpoint/2010/main" val="23803091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https://powerbi.microsoft.com/custom-visuals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78</a:t>
            </a:fld>
            <a:endParaRPr lang="en-US" dirty="0"/>
          </a:p>
        </p:txBody>
      </p:sp>
    </p:spTree>
    <p:extLst>
      <p:ext uri="{BB962C8B-B14F-4D97-AF65-F5344CB8AC3E}">
        <p14:creationId xmlns:p14="http://schemas.microsoft.com/office/powerpoint/2010/main" val="2480746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79</a:t>
            </a:fld>
            <a:endParaRPr lang="en-US" dirty="0"/>
          </a:p>
        </p:txBody>
      </p:sp>
    </p:spTree>
    <p:extLst>
      <p:ext uri="{BB962C8B-B14F-4D97-AF65-F5344CB8AC3E}">
        <p14:creationId xmlns:p14="http://schemas.microsoft.com/office/powerpoint/2010/main" val="2299082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DB2980-E44E-476A-9560-CECFB14A6762}" type="slidenum">
              <a:rPr lang="en-US" smtClean="0"/>
              <a:t>84</a:t>
            </a:fld>
            <a:endParaRPr lang="en-US"/>
          </a:p>
        </p:txBody>
      </p:sp>
    </p:spTree>
    <p:extLst>
      <p:ext uri="{BB962C8B-B14F-4D97-AF65-F5344CB8AC3E}">
        <p14:creationId xmlns:p14="http://schemas.microsoft.com/office/powerpoint/2010/main" val="1427848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Segoe UI" panose="020B0502040204020203" pitchFamily="34" charset="0"/>
              </a:rPr>
              <a:t>As a matter of principle, we will dock to existing concepts in Power BI as far as infrastructure/tenancy model, etc.</a:t>
            </a:r>
          </a:p>
          <a:p>
            <a:endParaRPr lang="en-US" sz="1200" dirty="0">
              <a:cs typeface="Segoe UI" panose="020B0502040204020203" pitchFamily="34" charset="0"/>
            </a:endParaRPr>
          </a:p>
          <a:p>
            <a:r>
              <a:rPr lang="en-US" sz="1200" dirty="0">
                <a:cs typeface="Segoe UI" panose="020B0502040204020203" pitchFamily="34" charset="0"/>
              </a:rPr>
              <a:t>The primary concept in Power BI PaaS is </a:t>
            </a:r>
            <a:r>
              <a:rPr lang="en-US" sz="1200" b="1" dirty="0">
                <a:cs typeface="Segoe UI" panose="020B0502040204020203" pitchFamily="34" charset="0"/>
              </a:rPr>
              <a:t>“workspace”</a:t>
            </a:r>
          </a:p>
          <a:p>
            <a:pPr marL="285695" indent="-285695">
              <a:buFontTx/>
              <a:buChar char="-"/>
            </a:pPr>
            <a:endParaRPr lang="en-US" sz="1200" dirty="0">
              <a:cs typeface="Segoe UI" panose="020B0502040204020203" pitchFamily="34" charset="0"/>
            </a:endParaRPr>
          </a:p>
          <a:p>
            <a:r>
              <a:rPr lang="en-US" sz="1200" dirty="0">
                <a:cs typeface="Segoe UI" panose="020B0502040204020203" pitchFamily="34" charset="0"/>
              </a:rPr>
              <a:t>At a high level, developers can:</a:t>
            </a:r>
          </a:p>
          <a:p>
            <a:pPr marL="285695" indent="-285695">
              <a:buFontTx/>
              <a:buChar char="-"/>
            </a:pPr>
            <a:r>
              <a:rPr lang="en-US" sz="1100" dirty="0">
                <a:cs typeface="Segoe UI" panose="020B0502040204020203" pitchFamily="34" charset="0"/>
              </a:rPr>
              <a:t>Provision workspaces  (manually or programmatically)</a:t>
            </a:r>
          </a:p>
          <a:p>
            <a:pPr marL="285695" indent="-285695">
              <a:buFontTx/>
              <a:buChar char="-"/>
            </a:pPr>
            <a:r>
              <a:rPr lang="en-US" sz="1100" dirty="0">
                <a:cs typeface="Segoe UI" panose="020B0502040204020203" pitchFamily="34" charset="0"/>
              </a:rPr>
              <a:t>Create datasets, reports.</a:t>
            </a:r>
          </a:p>
          <a:p>
            <a:pPr marL="285695" indent="-285695">
              <a:buFontTx/>
              <a:buChar char="-"/>
            </a:pPr>
            <a:r>
              <a:rPr lang="en-US" sz="1100" dirty="0">
                <a:cs typeface="Segoe UI" panose="020B0502040204020203" pitchFamily="34" charset="0"/>
              </a:rPr>
              <a:t>Embed</a:t>
            </a:r>
            <a:r>
              <a:rPr lang="en-US" sz="1100" baseline="0" dirty="0">
                <a:cs typeface="Segoe UI" panose="020B0502040204020203" pitchFamily="34" charset="0"/>
              </a:rPr>
              <a:t> reports</a:t>
            </a:r>
            <a:endParaRPr lang="en-US" sz="1100" dirty="0">
              <a:cs typeface="Segoe UI" panose="020B0502040204020203" pitchFamily="34" charset="0"/>
            </a:endParaRPr>
          </a:p>
          <a:p>
            <a:pPr marL="285695" indent="-285695">
              <a:buFontTx/>
              <a:buChar char="-"/>
            </a:pPr>
            <a:r>
              <a:rPr lang="en-US" sz="1100" dirty="0">
                <a:cs typeface="Segoe UI" panose="020B0502040204020203" pitchFamily="34" charset="0"/>
              </a:rPr>
              <a:t>Control refresh behavior, creds,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2734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Clr>
                <a:srgbClr val="EDC30D"/>
              </a:buClr>
              <a:buFont typeface="Arial" panose="020B0604020202020204" pitchFamily="34" charset="0"/>
              <a:buChar char="•"/>
              <a:defRPr/>
            </a:pPr>
            <a:r>
              <a:rPr lang="en-US" sz="1200" kern="0" dirty="0">
                <a:solidFill>
                  <a:sysClr val="windowText" lastClr="000000"/>
                </a:solidFill>
                <a:latin typeface="Segoe UI" panose="020B0502040204020203" pitchFamily="34" charset="0"/>
                <a:cs typeface="Segoe UI" panose="020B0502040204020203" pitchFamily="34" charset="0"/>
              </a:rPr>
              <a:t>Rendered content is cached to reduce queries</a:t>
            </a:r>
          </a:p>
          <a:p>
            <a:pPr marL="171450" indent="-171450">
              <a:buClr>
                <a:srgbClr val="EDC30D"/>
              </a:buClr>
              <a:buFont typeface="Arial" panose="020B0604020202020204" pitchFamily="34" charset="0"/>
              <a:buChar char="•"/>
              <a:defRPr/>
            </a:pPr>
            <a:r>
              <a:rPr lang="en-US" sz="1200" kern="0" dirty="0">
                <a:solidFill>
                  <a:sysClr val="windowText" lastClr="000000"/>
                </a:solidFill>
                <a:latin typeface="Segoe UI" panose="020B0502040204020203" pitchFamily="34" charset="0"/>
                <a:cs typeface="Segoe UI" panose="020B0502040204020203" pitchFamily="34" charset="0"/>
              </a:rPr>
              <a:t>User filtering may constitute a new render </a:t>
            </a:r>
          </a:p>
          <a:p>
            <a:pPr marL="171450" indent="-171450">
              <a:buClr>
                <a:srgbClr val="EDC30D"/>
              </a:buClr>
              <a:buFont typeface="Arial" panose="020B0604020202020204" pitchFamily="34" charset="0"/>
              <a:buChar char="•"/>
              <a:defRPr/>
            </a:pPr>
            <a:r>
              <a:rPr lang="en-US" sz="1200" kern="0" dirty="0">
                <a:solidFill>
                  <a:sysClr val="windowText" lastClr="000000"/>
                </a:solidFill>
                <a:latin typeface="Segoe UI" panose="020B0502040204020203" pitchFamily="34" charset="0"/>
                <a:cs typeface="Segoe UI" panose="020B0502040204020203" pitchFamily="34" charset="0"/>
              </a:rPr>
              <a:t>App owners control what can be queried</a:t>
            </a:r>
          </a:p>
          <a:p>
            <a:endParaRPr lang="en-US" dirty="0"/>
          </a:p>
        </p:txBody>
      </p:sp>
      <p:sp>
        <p:nvSpPr>
          <p:cNvPr id="4" name="Slide Number Placeholder 3"/>
          <p:cNvSpPr>
            <a:spLocks noGrp="1"/>
          </p:cNvSpPr>
          <p:nvPr>
            <p:ph type="sldNum" sz="quarter" idx="10"/>
          </p:nvPr>
        </p:nvSpPr>
        <p:spPr/>
        <p:txBody>
          <a:bodyPr/>
          <a:lstStyle/>
          <a:p>
            <a:pPr>
              <a:defRPr/>
            </a:pPr>
            <a:fld id="{AEB2D09C-E420-4905-8E74-B16C64801357}" type="slidenum">
              <a:rPr lang="en-US" sz="1800" kern="0" smtClean="0">
                <a:solidFill>
                  <a:sysClr val="windowText" lastClr="000000"/>
                </a:solidFill>
              </a:rPr>
              <a:pPr>
                <a:defRPr/>
              </a:pPr>
              <a:t>88</a:t>
            </a:fld>
            <a:endParaRPr lang="en-US" sz="1800" kern="0">
              <a:solidFill>
                <a:sysClr val="windowText" lastClr="000000"/>
              </a:solidFill>
            </a:endParaRPr>
          </a:p>
        </p:txBody>
      </p:sp>
    </p:spTree>
    <p:extLst>
      <p:ext uri="{BB962C8B-B14F-4D97-AF65-F5344CB8AC3E}">
        <p14:creationId xmlns:p14="http://schemas.microsoft.com/office/powerpoint/2010/main" val="287688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attending this training!</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91</a:t>
            </a:fld>
            <a:endParaRPr lang="en-US" dirty="0"/>
          </a:p>
        </p:txBody>
      </p:sp>
    </p:spTree>
    <p:extLst>
      <p:ext uri="{BB962C8B-B14F-4D97-AF65-F5344CB8AC3E}">
        <p14:creationId xmlns:p14="http://schemas.microsoft.com/office/powerpoint/2010/main" val="11666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17">
              <a:defRPr/>
            </a:pPr>
            <a:r>
              <a:rPr lang="en-US" sz="1300" b="1" dirty="0">
                <a:gradFill>
                  <a:gsLst>
                    <a:gs pos="1250">
                      <a:srgbClr val="000000"/>
                    </a:gs>
                    <a:gs pos="99000">
                      <a:srgbClr val="000000"/>
                    </a:gs>
                  </a:gsLst>
                  <a:lin ang="5400000" scaled="0"/>
                </a:gradFill>
              </a:rPr>
              <a:t>Key message:</a:t>
            </a:r>
          </a:p>
          <a:p>
            <a:r>
              <a:rPr lang="en-US" sz="1300" dirty="0"/>
              <a:t>Power BI is a business analytics service. With Power BI you can now see all of your data through a single pane of glass. Live Power BI dashboards and reports show visualizations and KPIs from data residing both on-premises and in the cloud, providing a consolidated view across your business regardless of where your data lives.</a:t>
            </a:r>
          </a:p>
          <a:p>
            <a:pPr defTabSz="990717">
              <a:defRPr/>
            </a:pPr>
            <a:endParaRPr lang="en-US" sz="3500" dirty="0">
              <a:gradFill>
                <a:gsLst>
                  <a:gs pos="1250">
                    <a:srgbClr val="000000"/>
                  </a:gs>
                  <a:gs pos="99000">
                    <a:srgbClr val="000000"/>
                  </a:gs>
                </a:gsLst>
                <a:lin ang="5400000" scaled="0"/>
              </a:gradFill>
            </a:endParaRPr>
          </a:p>
          <a:p>
            <a:pPr defTabSz="990717">
              <a:defRPr/>
            </a:pPr>
            <a:r>
              <a:rPr lang="en-US" sz="3500" b="1" dirty="0">
                <a:gradFill>
                  <a:gsLst>
                    <a:gs pos="1250">
                      <a:srgbClr val="000000"/>
                    </a:gs>
                    <a:gs pos="99000">
                      <a:srgbClr val="000000"/>
                    </a:gs>
                  </a:gsLst>
                  <a:lin ang="5400000" scaled="0"/>
                </a:gradFill>
              </a:rPr>
              <a:t>Talking points:</a:t>
            </a:r>
          </a:p>
          <a:p>
            <a:pPr defTabSz="990717"/>
            <a:r>
              <a:rPr lang="en-US" sz="1300" dirty="0">
                <a:gradFill>
                  <a:gsLst>
                    <a:gs pos="1250">
                      <a:srgbClr val="000000"/>
                    </a:gs>
                    <a:gs pos="99000">
                      <a:srgbClr val="000000"/>
                    </a:gs>
                  </a:gsLst>
                  <a:lin ang="5400000" scaled="0"/>
                </a:gradFill>
              </a:rPr>
              <a:t>This is Power BI in a nutshell and the overall benefits to your business. We will look at what this means for the IT Pro and the key benefits for IT on the next slide</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5</a:t>
            </a:fld>
            <a:endParaRPr lang="en-US" dirty="0"/>
          </a:p>
        </p:txBody>
      </p:sp>
    </p:spTree>
    <p:extLst>
      <p:ext uri="{BB962C8B-B14F-4D97-AF65-F5344CB8AC3E}">
        <p14:creationId xmlns:p14="http://schemas.microsoft.com/office/powerpoint/2010/main" val="332859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Key message:</a:t>
            </a:r>
          </a:p>
          <a:p>
            <a:r>
              <a:rPr lang="en-US" sz="1300" dirty="0"/>
              <a:t>There are several capabilities that differentiate Power BI from other offerings in the market.</a:t>
            </a:r>
          </a:p>
          <a:p>
            <a:endParaRPr lang="en-US" sz="1300" dirty="0"/>
          </a:p>
          <a:p>
            <a:r>
              <a:rPr lang="en-US" sz="1300" b="1" dirty="0"/>
              <a:t>Talking points:</a:t>
            </a:r>
          </a:p>
          <a:p>
            <a:pPr defTabSz="990717">
              <a:defRPr/>
            </a:pPr>
            <a:r>
              <a:rPr lang="en-US" sz="13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3500" dirty="0">
              <a:gradFill>
                <a:gsLst>
                  <a:gs pos="1250">
                    <a:srgbClr val="000000"/>
                  </a:gs>
                  <a:gs pos="99000">
                    <a:srgbClr val="000000"/>
                  </a:gs>
                </a:gsLst>
                <a:lin ang="5400000" scaled="0"/>
              </a:gradFill>
            </a:endParaRPr>
          </a:p>
          <a:p>
            <a:pPr defTabSz="990717"/>
            <a:r>
              <a:rPr lang="en-US" sz="13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3500" dirty="0">
              <a:latin typeface="Segoe UI Light" pitchFamily="34" charset="0"/>
            </a:endParaRPr>
          </a:p>
          <a:p>
            <a:endParaRPr lang="en-US" sz="3500" dirty="0">
              <a:latin typeface="Segoe UI Light" pitchFamily="34" charset="0"/>
            </a:endParaRPr>
          </a:p>
          <a:p>
            <a:r>
              <a:rPr lang="en-US" sz="1300" b="1" dirty="0"/>
              <a:t>There are several capabilities that are unique to Power BI – these include: </a:t>
            </a:r>
            <a:endParaRPr lang="en-US" sz="3500" b="1" dirty="0">
              <a:latin typeface="Segoe UI Light" pitchFamily="34" charset="0"/>
            </a:endParaRPr>
          </a:p>
          <a:p>
            <a:pPr marL="495376" indent="-495376">
              <a:buFont typeface="Arial" panose="020B0604020202020204" pitchFamily="34" charset="0"/>
              <a:buChar char="•"/>
            </a:pPr>
            <a:r>
              <a:rPr lang="en-US" sz="1300" dirty="0"/>
              <a:t>Pre-built dashboards and reports for popular SaaS solutions such as </a:t>
            </a:r>
            <a:r>
              <a:rPr lang="en-US" sz="1300" dirty="0" err="1"/>
              <a:t>Marketo</a:t>
            </a:r>
            <a:r>
              <a:rPr lang="en-US" sz="1300" dirty="0"/>
              <a:t>, Salesforce, GitHub, </a:t>
            </a:r>
            <a:r>
              <a:rPr lang="en-US" sz="1300" dirty="0" err="1"/>
              <a:t>ZenDesk</a:t>
            </a:r>
            <a:r>
              <a:rPr lang="en-US" sz="1300" dirty="0"/>
              <a:t>, Dynamics CRM, and many others</a:t>
            </a:r>
            <a:endParaRPr lang="en-US" sz="3500" dirty="0">
              <a:latin typeface="Segoe UI Light" pitchFamily="34" charset="0"/>
            </a:endParaRPr>
          </a:p>
          <a:p>
            <a:pPr marL="495376" indent="-495376">
              <a:buFont typeface="Arial" panose="020B0604020202020204" pitchFamily="34" charset="0"/>
              <a:buChar char="•"/>
            </a:pPr>
            <a:r>
              <a:rPr lang="en-US" sz="1300" dirty="0"/>
              <a:t>Dashboards and visualizations that support real-time updates</a:t>
            </a:r>
            <a:endParaRPr lang="en-US" sz="3500" dirty="0">
              <a:latin typeface="Segoe UI Light" pitchFamily="34" charset="0"/>
            </a:endParaRPr>
          </a:p>
          <a:p>
            <a:pPr marL="495376" indent="-495376" defTabSz="990752">
              <a:buFont typeface="Arial" panose="020B0604020202020204" pitchFamily="34" charset="0"/>
              <a:buChar char="•"/>
              <a:defRPr/>
            </a:pPr>
            <a:r>
              <a:rPr lang="en-US" sz="1300" dirty="0"/>
              <a:t>Secure, live connection to on-premises data sources to drive insight across the entire range of organizational information (Analysis Services, Azure S</a:t>
            </a:r>
            <a:r>
              <a:rPr lang="en-US" sz="3500" dirty="0">
                <a:ln w="3175">
                  <a:noFill/>
                </a:ln>
                <a:gradFill>
                  <a:gsLst>
                    <a:gs pos="1250">
                      <a:schemeClr val="tx2"/>
                    </a:gs>
                    <a:gs pos="99000">
                      <a:schemeClr val="tx2"/>
                    </a:gs>
                  </a:gsLst>
                  <a:lin ang="5400000" scaled="0"/>
                </a:gradFill>
              </a:rPr>
              <a:t>QL Database, SQL Database Auditing, Azure SQL Data Warehouse)</a:t>
            </a:r>
          </a:p>
          <a:p>
            <a:pPr marL="495376" indent="-495376" defTabSz="990752">
              <a:buFont typeface="Arial" panose="020B0604020202020204" pitchFamily="34" charset="0"/>
              <a:buChar char="•"/>
              <a:defRPr/>
            </a:pPr>
            <a:r>
              <a:rPr lang="en-US" sz="3500" dirty="0">
                <a:ln w="3175">
                  <a:noFill/>
                </a:ln>
                <a:gradFill>
                  <a:gsLst>
                    <a:gs pos="1250">
                      <a:schemeClr val="tx2"/>
                    </a:gs>
                    <a:gs pos="99000">
                      <a:schemeClr val="tx2"/>
                    </a:gs>
                  </a:gsLst>
                  <a:lin ang="5400000" scaled="0"/>
                </a:gradFill>
              </a:rPr>
              <a:t>Automated scheduled refresh to keep your Power BI data in sync with on premises data sources</a:t>
            </a:r>
            <a:endParaRPr lang="en-US" sz="3500" dirty="0">
              <a:latin typeface="Segoe UI Light" pitchFamily="34" charset="0"/>
            </a:endParaRPr>
          </a:p>
          <a:p>
            <a:pPr marL="495376" indent="-495376">
              <a:buFont typeface="Arial" panose="020B0604020202020204" pitchFamily="34" charset="0"/>
              <a:buChar char="•"/>
            </a:pPr>
            <a:r>
              <a:rPr lang="en-US" sz="1300" dirty="0"/>
              <a:t>Native mobile applications for keeping users connected on the go</a:t>
            </a:r>
            <a:endParaRPr lang="en-US" sz="3500" dirty="0">
              <a:latin typeface="Segoe UI Light" pitchFamily="34" charset="0"/>
            </a:endParaRPr>
          </a:p>
          <a:p>
            <a:pPr marL="495376" indent="-495376">
              <a:buFont typeface="Arial" panose="020B0604020202020204" pitchFamily="34" charset="0"/>
              <a:buChar char="•"/>
            </a:pPr>
            <a:r>
              <a:rPr lang="en-US" sz="1300" dirty="0"/>
              <a:t>Easy integration with other Microsoft offerings, from Excel to Azure services</a:t>
            </a:r>
            <a:endParaRPr lang="en-US" sz="3500" dirty="0">
              <a:latin typeface="Segoe UI Light" pitchFamily="34" charset="0"/>
            </a:endParaRPr>
          </a:p>
          <a:p>
            <a:pPr marL="495376" indent="-495376">
              <a:buFont typeface="Arial" panose="020B0604020202020204" pitchFamily="34" charset="0"/>
              <a:buChar char="•"/>
            </a:pPr>
            <a:r>
              <a:rPr lang="en-US" sz="1300" dirty="0"/>
              <a:t>Intuitive data exploration, which enables users to ask questions of their data in plain English</a:t>
            </a:r>
            <a:endParaRPr lang="en-US" sz="3500" dirty="0">
              <a:latin typeface="Segoe UI Light" pitchFamily="34" charset="0"/>
            </a:endParaRPr>
          </a:p>
          <a:p>
            <a:endParaRPr lang="en-US" sz="3500" dirty="0"/>
          </a:p>
          <a:p>
            <a:pPr defTabSz="990717"/>
            <a:r>
              <a:rPr lang="en-US" sz="1300" dirty="0">
                <a:solidFill>
                  <a:srgbClr val="FFFFFF"/>
                </a:solidFill>
              </a:rPr>
              <a:t>To summarize, Power BI is a SaaS offering that enables anyone to easily connect to their data, create live operational dashboards and explore data via interactive visualizations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a:t>
            </a:fld>
            <a:endParaRPr lang="en-US" dirty="0"/>
          </a:p>
        </p:txBody>
      </p:sp>
    </p:spTree>
    <p:extLst>
      <p:ext uri="{BB962C8B-B14F-4D97-AF65-F5344CB8AC3E}">
        <p14:creationId xmlns:p14="http://schemas.microsoft.com/office/powerpoint/2010/main" val="409005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walk through an overview of how Power BI works.  </a:t>
            </a:r>
          </a:p>
          <a:p>
            <a:pPr marL="247688" indent="-247688">
              <a:buFont typeface="+mj-lt"/>
              <a:buAutoNum type="arabicPeriod"/>
            </a:pPr>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81142" lvl="1" indent="-185766">
              <a:buFont typeface="Arial" panose="020B0604020202020204" pitchFamily="34" charset="0"/>
              <a:buChar char="•"/>
            </a:pPr>
            <a:r>
              <a:rPr lang="en-US" baseline="0" dirty="0"/>
              <a:t>Create beautiful visualizations to tell compelling data stories </a:t>
            </a:r>
          </a:p>
          <a:p>
            <a:pPr marL="681142" lvl="1" indent="-185766">
              <a:buFont typeface="Arial" panose="020B0604020202020204" pitchFamily="34" charset="0"/>
              <a:buChar char="•"/>
            </a:pPr>
            <a:r>
              <a:rPr lang="en-US" baseline="0" dirty="0"/>
              <a:t>Build rich, live dashboards that turn BI into business insights</a:t>
            </a:r>
          </a:p>
          <a:p>
            <a:pPr marL="681142" lvl="1" indent="-185766">
              <a:buFont typeface="Arial" panose="020B0604020202020204" pitchFamily="34" charset="0"/>
              <a:buChar char="•"/>
            </a:pPr>
            <a:r>
              <a:rPr lang="en-US" dirty="0"/>
              <a:t>Create reports</a:t>
            </a:r>
            <a:r>
              <a:rPr lang="en-US" baseline="0" dirty="0"/>
              <a:t> &amp; datasets from which you can create visualizations and dashboards</a:t>
            </a:r>
          </a:p>
          <a:p>
            <a:pPr marL="681142" lvl="1" indent="-185766">
              <a:buFont typeface="Arial" panose="020B0604020202020204" pitchFamily="34" charset="0"/>
              <a:buChar char="•"/>
            </a:pPr>
            <a:r>
              <a:rPr lang="en-US" baseline="0" dirty="0"/>
              <a:t>Enjoy the benefits of up-to-date data with real-time, automatic and scheduled refreshes</a:t>
            </a:r>
          </a:p>
          <a:p>
            <a:pPr marL="681142" lvl="1" indent="-185766">
              <a:buFont typeface="Arial" panose="020B0604020202020204" pitchFamily="34" charset="0"/>
              <a:buChar char="•"/>
            </a:pPr>
            <a:r>
              <a:rPr lang="en-US" baseline="0" dirty="0"/>
              <a:t>Share dashboards easily with other people in your organization</a:t>
            </a:r>
          </a:p>
          <a:p>
            <a:pPr marL="681142" lvl="1" indent="-185766">
              <a:buFont typeface="Arial" panose="020B0604020202020204" pitchFamily="34" charset="0"/>
              <a:buChar char="•"/>
            </a:pPr>
            <a:r>
              <a:rPr lang="en-US" baseline="0" dirty="0"/>
              <a:t>Ask questions of data in plain English with Natural Language Query</a:t>
            </a:r>
          </a:p>
          <a:p>
            <a:pPr marL="681142" lvl="1" indent="-185766">
              <a:buFont typeface="Arial" panose="020B0604020202020204" pitchFamily="34" charset="0"/>
              <a:buChar char="•"/>
            </a:pPr>
            <a:r>
              <a:rPr lang="en-US" baseline="0" dirty="0"/>
              <a:t>Stay connected to your data all the time with mobile applications</a:t>
            </a:r>
          </a:p>
          <a:p>
            <a:pPr marL="495376" lvl="1"/>
            <a:endParaRPr lang="en-US" baseline="0" dirty="0"/>
          </a:p>
          <a:p>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81142" lvl="1" indent="-185766">
              <a:buFont typeface="Arial" panose="020B0604020202020204" pitchFamily="34" charset="0"/>
              <a:buChar char="•"/>
            </a:pPr>
            <a:r>
              <a:rPr lang="en-US" baseline="0" dirty="0"/>
              <a:t>A variety of </a:t>
            </a:r>
            <a:r>
              <a:rPr lang="en-US" b="1" baseline="0" dirty="0"/>
              <a:t>popular SaaS solutions</a:t>
            </a:r>
            <a:r>
              <a:rPr lang="en-US" baseline="0" dirty="0"/>
              <a:t>, such as </a:t>
            </a:r>
            <a:r>
              <a:rPr lang="en-US" baseline="0" dirty="0" err="1"/>
              <a:t>Marketo</a:t>
            </a:r>
            <a:r>
              <a:rPr lang="en-US" baseline="0" dirty="0"/>
              <a:t>, Salesforce, GitHub, Dynamics CRM, </a:t>
            </a:r>
            <a:r>
              <a:rPr lang="en-US" baseline="0" dirty="0" err="1"/>
              <a:t>Zendesk</a:t>
            </a:r>
            <a:r>
              <a:rPr lang="en-US" baseline="0" dirty="0"/>
              <a:t>, and several others</a:t>
            </a:r>
            <a:endParaRPr lang="en-US" b="0" baseline="0" dirty="0"/>
          </a:p>
          <a:p>
            <a:pPr marL="681142" lvl="1" indent="-185766">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81142" lvl="1" indent="-185766">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81142" lvl="1" indent="-185766">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81142" lvl="1" indent="-185766">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p:txBody>
      </p:sp>
      <p:sp>
        <p:nvSpPr>
          <p:cNvPr id="4" name="Slide Number Placeholder 3"/>
          <p:cNvSpPr>
            <a:spLocks noGrp="1"/>
          </p:cNvSpPr>
          <p:nvPr>
            <p:ph type="sldNum" sz="quarter" idx="10"/>
          </p:nvPr>
        </p:nvSpPr>
        <p:spPr/>
        <p:txBody>
          <a:bodyPr/>
          <a:lstStyle/>
          <a:p>
            <a:fld id="{DD81A89D-8738-4ED5-BF6E-F438F4965D3F}" type="slidenum">
              <a:rPr lang="en-US" smtClean="0"/>
              <a:t>8</a:t>
            </a:fld>
            <a:endParaRPr lang="en-US" dirty="0"/>
          </a:p>
        </p:txBody>
      </p:sp>
    </p:spTree>
    <p:extLst>
      <p:ext uri="{BB962C8B-B14F-4D97-AF65-F5344CB8AC3E}">
        <p14:creationId xmlns:p14="http://schemas.microsoft.com/office/powerpoint/2010/main" val="2884132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can be used to categorize the Power BI features into different roles.</a:t>
            </a:r>
          </a:p>
          <a:p>
            <a:r>
              <a:rPr lang="en-AU" dirty="0"/>
              <a:t>During this course, different topics</a:t>
            </a:r>
            <a:r>
              <a:rPr lang="en-AU" baseline="0" dirty="0"/>
              <a:t> will be relevant to different roles – so it is good to define these early on.</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a:t>
            </a:fld>
            <a:endParaRPr lang="en-US" dirty="0"/>
          </a:p>
        </p:txBody>
      </p:sp>
    </p:spTree>
    <p:extLst>
      <p:ext uri="{BB962C8B-B14F-4D97-AF65-F5344CB8AC3E}">
        <p14:creationId xmlns:p14="http://schemas.microsoft.com/office/powerpoint/2010/main" val="390866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10626">
              <a:lnSpc>
                <a:spcPct val="90000"/>
              </a:lnSpc>
              <a:spcAft>
                <a:spcPts val="368"/>
              </a:spcAft>
              <a:defRPr/>
            </a:pPr>
            <a:r>
              <a:rPr lang="en-US" sz="1300" b="1" dirty="0">
                <a:gradFill>
                  <a:gsLst>
                    <a:gs pos="0">
                      <a:srgbClr val="FFFFFF"/>
                    </a:gs>
                    <a:gs pos="100000">
                      <a:srgbClr val="FFFFFF"/>
                    </a:gs>
                  </a:gsLst>
                  <a:lin ang="5400000" scaled="0"/>
                </a:gradFill>
                <a:ea typeface="Segoe UI" pitchFamily="34" charset="0"/>
                <a:cs typeface="Segoe UI" pitchFamily="34" charset="0"/>
              </a:rPr>
              <a:t>Key message:</a:t>
            </a:r>
          </a:p>
          <a:p>
            <a:pPr defTabSz="1010626">
              <a:lnSpc>
                <a:spcPct val="90000"/>
              </a:lnSpc>
              <a:spcAft>
                <a:spcPts val="368"/>
              </a:spcAft>
              <a:defRPr/>
            </a:pPr>
            <a:r>
              <a:rPr lang="en-US" sz="1300" dirty="0">
                <a:gradFill>
                  <a:gsLst>
                    <a:gs pos="0">
                      <a:srgbClr val="FFFFFF"/>
                    </a:gs>
                    <a:gs pos="100000">
                      <a:srgbClr val="FFFFFF"/>
                    </a:gs>
                  </a:gsLst>
                  <a:lin ang="5400000" scaled="0"/>
                </a:gradFill>
                <a:ea typeface="Segoe UI" pitchFamily="34" charset="0"/>
                <a:cs typeface="Segoe UI" pitchFamily="34" charset="0"/>
              </a:rPr>
              <a:t>Get started quickly with the Power BI service (powerbi.com) for faster decision-making by displaying all of your data in one place</a:t>
            </a:r>
          </a:p>
          <a:p>
            <a:pPr defTabSz="1010626">
              <a:lnSpc>
                <a:spcPct val="90000"/>
              </a:lnSpc>
              <a:spcAft>
                <a:spcPts val="368"/>
              </a:spcAft>
              <a:defRPr/>
            </a:pPr>
            <a:endParaRPr lang="en-US" sz="1300" dirty="0">
              <a:gradFill>
                <a:gsLst>
                  <a:gs pos="0">
                    <a:srgbClr val="FFFFFF"/>
                  </a:gs>
                  <a:gs pos="100000">
                    <a:srgbClr val="FFFFFF"/>
                  </a:gs>
                </a:gsLst>
                <a:lin ang="5400000" scaled="0"/>
              </a:gradFill>
              <a:ea typeface="Segoe UI" pitchFamily="34" charset="0"/>
              <a:cs typeface="Segoe UI" pitchFamily="34" charset="0"/>
            </a:endParaRPr>
          </a:p>
          <a:p>
            <a:pPr defTabSz="1010626">
              <a:lnSpc>
                <a:spcPct val="90000"/>
              </a:lnSpc>
              <a:spcAft>
                <a:spcPts val="368"/>
              </a:spcAft>
              <a:defRPr/>
            </a:pPr>
            <a:r>
              <a:rPr lang="en-US" sz="1300" b="1" dirty="0">
                <a:gradFill>
                  <a:gsLst>
                    <a:gs pos="0">
                      <a:srgbClr val="FFFFFF"/>
                    </a:gs>
                    <a:gs pos="100000">
                      <a:srgbClr val="FFFFFF"/>
                    </a:gs>
                  </a:gsLst>
                  <a:lin ang="5400000" scaled="0"/>
                </a:gradFill>
                <a:ea typeface="Segoe UI" pitchFamily="34" charset="0"/>
                <a:cs typeface="Segoe UI" pitchFamily="34" charset="0"/>
              </a:rPr>
              <a:t>Talking points:</a:t>
            </a:r>
          </a:p>
          <a:p>
            <a:pPr marL="185766"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As discussed earlier, you can get started </a:t>
            </a:r>
            <a:r>
              <a:rPr lang="en-US" sz="1300" dirty="0"/>
              <a:t>quickly with pre-built content packs for popular SaaS solutions</a:t>
            </a:r>
          </a:p>
          <a:p>
            <a:pPr marL="185766" indent="-185766" defTabSz="1010626">
              <a:lnSpc>
                <a:spcPct val="90000"/>
              </a:lnSpc>
              <a:spcAft>
                <a:spcPts val="368"/>
              </a:spcAft>
              <a:buFont typeface="Arial" panose="020B0604020202020204" pitchFamily="34" charset="0"/>
              <a:buChar char="•"/>
              <a:defRPr/>
            </a:pPr>
            <a:r>
              <a:rPr lang="en-US" sz="1300" dirty="0"/>
              <a:t>The primary capability of Power BI is that it empowers you to create and customize live dashboards – dashboards that include visualizations from multiple data sources</a:t>
            </a: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That is, dashboards can show different types of data from a variety of sources, and can use a range of unique visualizations</a:t>
            </a: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If applicable, you can track status in real-time thanks to </a:t>
            </a:r>
            <a:r>
              <a:rPr lang="en-US" sz="1300" dirty="0"/>
              <a:t>support for real-time data sources</a:t>
            </a:r>
            <a:endParaRPr lang="en-US" sz="1300" dirty="0">
              <a:gradFill>
                <a:gsLst>
                  <a:gs pos="0">
                    <a:srgbClr val="FFFFFF"/>
                  </a:gs>
                  <a:gs pos="100000">
                    <a:srgbClr val="FFFFFF"/>
                  </a:gs>
                </a:gsLst>
                <a:lin ang="5400000" scaled="0"/>
              </a:gradFill>
              <a:ea typeface="Segoe UI" pitchFamily="34" charset="0"/>
              <a:cs typeface="Segoe UI" pitchFamily="34" charset="0"/>
            </a:endParaRP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You have full control over your dashboards – pin any visualization from any report to any dashboard</a:t>
            </a:r>
          </a:p>
          <a:p>
            <a:pPr marL="185766"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Click through visualizations to access their underlying reports to discover more data and new insights</a:t>
            </a:r>
          </a:p>
        </p:txBody>
      </p:sp>
      <p:sp>
        <p:nvSpPr>
          <p:cNvPr id="4" name="Slide Number Placeholder 3"/>
          <p:cNvSpPr>
            <a:spLocks noGrp="1"/>
          </p:cNvSpPr>
          <p:nvPr>
            <p:ph type="sldNum" sz="quarter" idx="10"/>
          </p:nvPr>
        </p:nvSpPr>
        <p:spPr/>
        <p:txBody>
          <a:bodyPr/>
          <a:lstStyle/>
          <a:p>
            <a:fld id="{DD81A89D-8738-4ED5-BF6E-F438F4965D3F}" type="slidenum">
              <a:rPr lang="en-US" smtClean="0"/>
              <a:t>10</a:t>
            </a:fld>
            <a:endParaRPr lang="en-US" dirty="0"/>
          </a:p>
        </p:txBody>
      </p:sp>
    </p:spTree>
    <p:extLst>
      <p:ext uri="{BB962C8B-B14F-4D97-AF65-F5344CB8AC3E}">
        <p14:creationId xmlns:p14="http://schemas.microsoft.com/office/powerpoint/2010/main" val="1049094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jp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29340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Til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96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31927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Tile 3">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79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r="1181" b="970"/>
          <a:stretch/>
        </p:blipFill>
        <p:spPr>
          <a:xfrm>
            <a:off x="0" y="0"/>
            <a:ext cx="12200028" cy="6882063"/>
          </a:xfrm>
          <a:prstGeom prst="rect">
            <a:avLst/>
          </a:prstGeom>
        </p:spPr>
      </p:pic>
      <p:sp>
        <p:nvSpPr>
          <p:cNvPr id="7" name="Rectangle 6"/>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8" name="TextBox 7"/>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11891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Til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t="7705" b="8152"/>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900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303571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Ti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4" name="TextBox 3"/>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61987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Til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2634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F2C81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97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5053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11927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endParaRPr lang="en-US" sz="2600"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56896" y="2600635"/>
            <a:ext cx="4320544" cy="3785652"/>
          </a:xfrm>
        </p:spPr>
        <p:txBody>
          <a:bodyPr anchor="b">
            <a:noAutofit/>
          </a:bodyPr>
          <a:lstStyle>
            <a:lvl1pPr>
              <a:defRPr sz="2000">
                <a:solidFill>
                  <a:schemeClr val="accent1"/>
                </a:solidFill>
                <a:latin typeface="+mj-lt"/>
              </a:defRPr>
            </a:lvl1pPr>
            <a:lvl2pPr>
              <a:defRPr sz="1800">
                <a:solidFill>
                  <a:schemeClr val="accent1"/>
                </a:solidFill>
                <a:latin typeface="+mj-lt"/>
              </a:defRPr>
            </a:lvl2pPr>
            <a:lvl3pPr>
              <a:defRPr sz="1600">
                <a:solidFill>
                  <a:schemeClr val="accent1"/>
                </a:solidFill>
                <a:latin typeface="+mj-lt"/>
              </a:defRPr>
            </a:lvl3pPr>
            <a:lvl4pPr>
              <a:defRPr sz="1400">
                <a:solidFill>
                  <a:schemeClr val="accent1"/>
                </a:solidFill>
                <a:latin typeface="+mj-lt"/>
              </a:defRPr>
            </a:lvl4pPr>
            <a:lvl5pPr>
              <a:defRPr sz="1400">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64602" y="592633"/>
            <a:ext cx="4643916" cy="1089529"/>
          </a:xfrm>
        </p:spPr>
        <p:txBody>
          <a:bodyPr anchor="t" anchorCtr="0">
            <a:spAutoFit/>
          </a:bodyP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08121731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F2C812"/>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dirty="0"/>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lvl1pPr>
          </a:lstStyle>
          <a:p>
            <a:pPr lvl="0"/>
            <a:r>
              <a:rPr lang="en-US" dirty="0"/>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44404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141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564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ysClr val="windowText" lastClr="000000"/>
              </a:solidFill>
            </a:endParaRPr>
          </a:p>
        </p:txBody>
      </p:sp>
    </p:spTree>
    <p:extLst>
      <p:ext uri="{BB962C8B-B14F-4D97-AF65-F5344CB8AC3E}">
        <p14:creationId xmlns:p14="http://schemas.microsoft.com/office/powerpoint/2010/main" val="51039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2348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Demonstration</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5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Hands-on lab</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6189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Til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593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6689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291642"/>
      </p:ext>
    </p:extLst>
  </p:cSld>
  <p:clrMap bg1="lt1" tx1="dk1" bg2="lt2" tx2="dk2" accent1="accent1" accent2="accent2" accent3="accent3" accent4="accent4" accent5="accent5" accent6="accent6" hlink="hlink" folHlink="folHlink"/>
  <p:sldLayoutIdLst>
    <p:sldLayoutId id="2147483739" r:id="rId1"/>
    <p:sldLayoutId id="2147483888" r:id="rId2"/>
    <p:sldLayoutId id="2147483885" r:id="rId3"/>
    <p:sldLayoutId id="2147483889" r:id="rId4"/>
    <p:sldLayoutId id="2147483887" r:id="rId5"/>
    <p:sldLayoutId id="2147483886" r:id="rId6"/>
    <p:sldLayoutId id="2147483884" r:id="rId7"/>
    <p:sldLayoutId id="2147483883" r:id="rId8"/>
    <p:sldLayoutId id="2147483879" r:id="rId9"/>
    <p:sldLayoutId id="2147483880" r:id="rId10"/>
    <p:sldLayoutId id="2147483882" r:id="rId11"/>
    <p:sldLayoutId id="2147483881" r:id="rId12"/>
    <p:sldLayoutId id="2147483877" r:id="rId13"/>
    <p:sldLayoutId id="2147483781" r:id="rId14"/>
    <p:sldLayoutId id="2147483876" r:id="rId15"/>
    <p:sldLayoutId id="2147483890" r:id="rId16"/>
    <p:sldLayoutId id="214748389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40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6.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pp.powerbi.com/visual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9.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hyperlink" Target="http://dev.powerbi.com/apps"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23.png"/><Relationship Id="rId9" Type="http://schemas.openxmlformats.org/officeDocument/2006/relationships/image" Target="../media/image14.png"/><Relationship Id="rId14"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hyperlink" Target="http://blogs.msdn.com/powerbidev" TargetMode="External"/><Relationship Id="rId3" Type="http://schemas.openxmlformats.org/officeDocument/2006/relationships/hyperlink" Target="http://visuals.powerbi.com/" TargetMode="External"/><Relationship Id="rId7" Type="http://schemas.openxmlformats.org/officeDocument/2006/relationships/hyperlink" Target="https://azure.microsoft.com/services/power-bi-embedded" TargetMode="External"/><Relationship Id="rId2" Type="http://schemas.openxmlformats.org/officeDocument/2006/relationships/hyperlink" Target="http://github.com/PowerBI" TargetMode="External"/><Relationship Id="rId1" Type="http://schemas.openxmlformats.org/officeDocument/2006/relationships/slideLayout" Target="../slideLayouts/slideLayout16.xml"/><Relationship Id="rId6" Type="http://schemas.openxmlformats.org/officeDocument/2006/relationships/hyperlink" Target="http://stackoverflow.com/questions/tagged/powerbi" TargetMode="External"/><Relationship Id="rId5" Type="http://schemas.openxmlformats.org/officeDocument/2006/relationships/hyperlink" Target="https://github.com/Microsoft-DXTW/Power-BI-Embedded-Explorer" TargetMode="External"/><Relationship Id="rId4" Type="http://schemas.openxmlformats.org/officeDocument/2006/relationships/hyperlink" Target="http://dev.powerbi.com/"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TW" altLang="en-US" dirty="0"/>
              <a:t>透過 </a:t>
            </a:r>
            <a:r>
              <a:rPr lang="en-US" altLang="zh-TW" dirty="0"/>
              <a:t>Microsoft Power BI </a:t>
            </a:r>
            <a:r>
              <a:rPr lang="zh-TW" altLang="en-US" dirty="0"/>
              <a:t>將資料融入</a:t>
            </a:r>
            <a:r>
              <a:rPr lang="en-US" dirty="0"/>
              <a:t> </a:t>
            </a:r>
            <a:r>
              <a:rPr lang="zh-TW" altLang="en-US" b="1" dirty="0">
                <a:solidFill>
                  <a:schemeClr val="bg1"/>
                </a:solidFill>
              </a:rPr>
              <a:t>生活</a:t>
            </a:r>
            <a:r>
              <a:rPr lang="en-US" dirty="0"/>
              <a:t> </a:t>
            </a:r>
          </a:p>
        </p:txBody>
      </p:sp>
      <p:sp>
        <p:nvSpPr>
          <p:cNvPr id="9" name="Subtitle 8"/>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22920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開始使用 </a:t>
            </a:r>
            <a:r>
              <a:rPr lang="en-AU" dirty="0"/>
              <a:t>Power BI</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7949215" cy="4926013"/>
          </a:xfrm>
        </p:spPr>
        <p:txBody>
          <a:bodyPr>
            <a:normAutofit/>
          </a:bodyPr>
          <a:lstStyle/>
          <a:p>
            <a:r>
              <a:rPr lang="zh-TW" altLang="en-US" dirty="0"/>
              <a:t>免費註冊、幾秒內就能開始使用</a:t>
            </a:r>
            <a:endParaRPr lang="en-US" dirty="0"/>
          </a:p>
          <a:p>
            <a:pPr lvl="1"/>
            <a:r>
              <a:rPr lang="en-US" dirty="0"/>
              <a:t>Power BI </a:t>
            </a:r>
            <a:r>
              <a:rPr lang="zh-TW" altLang="en-US" dirty="0"/>
              <a:t>僅支援公司、組織或學校的帳號</a:t>
            </a:r>
            <a:endParaRPr lang="en-US" dirty="0"/>
          </a:p>
        </p:txBody>
      </p:sp>
      <p:pic>
        <p:nvPicPr>
          <p:cNvPr id="5" name="Picture 4"/>
          <p:cNvPicPr>
            <a:picLocks noChangeAspect="1"/>
          </p:cNvPicPr>
          <p:nvPr/>
        </p:nvPicPr>
        <p:blipFill>
          <a:blip r:embed="rId3"/>
          <a:stretch>
            <a:fillRect/>
          </a:stretch>
        </p:blipFill>
        <p:spPr>
          <a:xfrm>
            <a:off x="8355723" y="1875291"/>
            <a:ext cx="3308643" cy="2114163"/>
          </a:xfrm>
          <a:prstGeom prst="rect">
            <a:avLst/>
          </a:prstGeom>
          <a:ln w="3175">
            <a:solidFill>
              <a:schemeClr val="tx1"/>
            </a:solidFill>
          </a:ln>
          <a:effectLst/>
        </p:spPr>
      </p:pic>
    </p:spTree>
    <p:extLst>
      <p:ext uri="{BB962C8B-B14F-4D97-AF65-F5344CB8AC3E}">
        <p14:creationId xmlns:p14="http://schemas.microsoft.com/office/powerpoint/2010/main" val="334864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行動裝置應用程式</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6" y="1749425"/>
            <a:ext cx="7686456" cy="4926013"/>
          </a:xfrm>
        </p:spPr>
        <p:txBody>
          <a:bodyPr>
            <a:normAutofit/>
          </a:bodyPr>
          <a:lstStyle/>
          <a:p>
            <a:r>
              <a:rPr lang="zh-TW" altLang="en-US" dirty="0"/>
              <a:t>在您的行動裝置上，使用原生的應用程式來存取儀表板，支援：</a:t>
            </a:r>
            <a:endParaRPr lang="en-US" dirty="0"/>
          </a:p>
          <a:p>
            <a:pPr lvl="1"/>
            <a:r>
              <a:rPr lang="en-US" dirty="0"/>
              <a:t>Windows</a:t>
            </a:r>
          </a:p>
          <a:p>
            <a:pPr lvl="1"/>
            <a:r>
              <a:rPr lang="en-US" dirty="0"/>
              <a:t>iOS (iPhone and iPad)</a:t>
            </a:r>
          </a:p>
          <a:p>
            <a:pPr lvl="1"/>
            <a:r>
              <a:rPr lang="en-US" dirty="0"/>
              <a:t>Android</a:t>
            </a:r>
          </a:p>
          <a:p>
            <a:r>
              <a:rPr lang="zh-TW" altLang="en-US" dirty="0"/>
              <a:t>行動應用程式的功能：</a:t>
            </a:r>
            <a:endParaRPr lang="en-US" dirty="0"/>
          </a:p>
          <a:p>
            <a:pPr lvl="1"/>
            <a:r>
              <a:rPr lang="zh-TW" altLang="en-US" dirty="0"/>
              <a:t>針對重要的視覺化圖表設定最愛</a:t>
            </a:r>
            <a:endParaRPr lang="en-US" dirty="0"/>
          </a:p>
          <a:p>
            <a:pPr lvl="1"/>
            <a:r>
              <a:rPr lang="zh-TW" altLang="en-US" dirty="0"/>
              <a:t>縮放檢視視覺化圖表</a:t>
            </a:r>
            <a:endParaRPr lang="en-US" dirty="0"/>
          </a:p>
          <a:p>
            <a:pPr lvl="1"/>
            <a:r>
              <a:rPr lang="zh-TW" altLang="en-US" dirty="0"/>
              <a:t>在圖表上標記並分享給其它人</a:t>
            </a:r>
            <a:endParaRPr lang="en-US" dirty="0"/>
          </a:p>
          <a:p>
            <a:pPr lvl="1"/>
            <a:r>
              <a:rPr lang="zh-TW" altLang="en-US" dirty="0"/>
              <a:t>針對關鍵的商業指標設定警示或通知</a:t>
            </a:r>
            <a:endParaRPr lang="en-US" dirty="0"/>
          </a:p>
        </p:txBody>
      </p:sp>
      <p:pic>
        <p:nvPicPr>
          <p:cNvPr id="5" name="Picture Placeholder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523889" y="1849244"/>
            <a:ext cx="3227665" cy="4726373"/>
          </a:xfrm>
          <a:prstGeom prst="rect">
            <a:avLst/>
          </a:prstGeom>
        </p:spPr>
      </p:pic>
    </p:spTree>
    <p:extLst>
      <p:ext uri="{BB962C8B-B14F-4D97-AF65-F5344CB8AC3E}">
        <p14:creationId xmlns:p14="http://schemas.microsoft.com/office/powerpoint/2010/main" val="143924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02</a:t>
            </a:r>
            <a:br>
              <a:rPr lang="en-AU" dirty="0"/>
            </a:br>
            <a:r>
              <a:rPr lang="zh-TW" altLang="en-US" dirty="0"/>
              <a:t>認識並建立資料集</a:t>
            </a:r>
            <a:endParaRPr lang="en-US" dirty="0"/>
          </a:p>
        </p:txBody>
      </p:sp>
      <p:sp>
        <p:nvSpPr>
          <p:cNvPr id="3" name="Text Placeholder 2"/>
          <p:cNvSpPr>
            <a:spLocks noGrp="1"/>
          </p:cNvSpPr>
          <p:nvPr>
            <p:ph type="body" sz="quarter" idx="10"/>
          </p:nvPr>
        </p:nvSpPr>
        <p:spPr/>
        <p:txBody>
          <a:bodyPr>
            <a:normAutofit/>
          </a:bodyPr>
          <a:lstStyle/>
          <a:p>
            <a:r>
              <a:rPr lang="zh-TW" altLang="en-US" sz="2800" dirty="0"/>
              <a:t>內容套件</a:t>
            </a:r>
            <a:endParaRPr lang="en-US" altLang="zh-TW" sz="2800" dirty="0"/>
          </a:p>
          <a:p>
            <a:r>
              <a:rPr lang="zh-TW" altLang="en-US" sz="2800" dirty="0"/>
              <a:t>連接資料來源</a:t>
            </a:r>
            <a:endParaRPr lang="en-US" altLang="zh-TW" sz="2800" dirty="0"/>
          </a:p>
          <a:p>
            <a:r>
              <a:rPr lang="en-US" sz="2800" dirty="0" err="1"/>
              <a:t>DirectQuery</a:t>
            </a:r>
            <a:endParaRPr lang="en-AU" sz="2800" dirty="0"/>
          </a:p>
          <a:p>
            <a:endParaRPr lang="en-US" sz="2800" dirty="0"/>
          </a:p>
        </p:txBody>
      </p:sp>
    </p:spTree>
    <p:extLst>
      <p:ext uri="{BB962C8B-B14F-4D97-AF65-F5344CB8AC3E}">
        <p14:creationId xmlns:p14="http://schemas.microsoft.com/office/powerpoint/2010/main" val="224785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從</a:t>
            </a:r>
            <a:r>
              <a:rPr lang="en-AU" dirty="0"/>
              <a:t> Power BI </a:t>
            </a:r>
            <a:r>
              <a:rPr lang="zh-TW" altLang="en-US" dirty="0"/>
              <a:t>連接資料來源</a:t>
            </a:r>
            <a:endParaRPr lang="en-US" dirty="0"/>
          </a:p>
        </p:txBody>
      </p:sp>
      <p:sp>
        <p:nvSpPr>
          <p:cNvPr id="9" name="Content Placeholder 8"/>
          <p:cNvSpPr>
            <a:spLocks noGrp="1"/>
          </p:cNvSpPr>
          <p:nvPr>
            <p:ph sz="quarter" idx="10"/>
          </p:nvPr>
        </p:nvSpPr>
        <p:spPr/>
        <p:txBody>
          <a:bodyPr/>
          <a:lstStyle/>
          <a:p>
            <a:endParaRPr lang="en-US" dirty="0"/>
          </a:p>
        </p:txBody>
      </p:sp>
      <p:sp>
        <p:nvSpPr>
          <p:cNvPr id="6" name="Text Placeholder 5"/>
          <p:cNvSpPr>
            <a:spLocks noGrp="1"/>
          </p:cNvSpPr>
          <p:nvPr>
            <p:ph type="body" sz="quarter" idx="11"/>
          </p:nvPr>
        </p:nvSpPr>
        <p:spPr>
          <a:xfrm>
            <a:off x="269875" y="2676939"/>
            <a:ext cx="11776351" cy="4181061"/>
          </a:xfrm>
        </p:spPr>
        <p:txBody>
          <a:bodyPr>
            <a:normAutofit/>
          </a:bodyPr>
          <a:lstStyle/>
          <a:p>
            <a:r>
              <a:rPr lang="zh-TW" altLang="en-US" dirty="0"/>
              <a:t>從 </a:t>
            </a:r>
            <a:r>
              <a:rPr lang="en-AU" dirty="0"/>
              <a:t>Power BI </a:t>
            </a:r>
            <a:r>
              <a:rPr lang="zh-TW" altLang="en-US" dirty="0"/>
              <a:t>中連接資料很簡單，並且支援多種不同的格式</a:t>
            </a:r>
            <a:r>
              <a:rPr lang="en-US" dirty="0"/>
              <a:t>:</a:t>
            </a:r>
          </a:p>
          <a:p>
            <a:pPr lvl="1"/>
            <a:r>
              <a:rPr lang="zh-TW" altLang="en-US" dirty="0"/>
              <a:t>內容套件</a:t>
            </a:r>
            <a:r>
              <a:rPr lang="en-AU" dirty="0"/>
              <a:t>:</a:t>
            </a:r>
          </a:p>
          <a:p>
            <a:pPr lvl="2"/>
            <a:r>
              <a:rPr lang="zh-TW" altLang="en-US" dirty="0"/>
              <a:t>從我的組織</a:t>
            </a:r>
            <a:endParaRPr lang="en-AU" dirty="0"/>
          </a:p>
          <a:p>
            <a:pPr lvl="2"/>
            <a:r>
              <a:rPr lang="zh-TW" altLang="en-US" dirty="0"/>
              <a:t>網路服務</a:t>
            </a:r>
            <a:endParaRPr lang="en-AU" dirty="0"/>
          </a:p>
          <a:p>
            <a:pPr lvl="1"/>
            <a:r>
              <a:rPr lang="zh-TW" altLang="en-US" dirty="0"/>
              <a:t>檔案，包括</a:t>
            </a:r>
            <a:r>
              <a:rPr lang="en-AU" dirty="0"/>
              <a:t>:</a:t>
            </a:r>
          </a:p>
          <a:p>
            <a:pPr lvl="2"/>
            <a:r>
              <a:rPr lang="en-AU" dirty="0"/>
              <a:t>Power BI Desktop </a:t>
            </a:r>
            <a:r>
              <a:rPr lang="zh-TW" altLang="en-US" dirty="0"/>
              <a:t>檔案</a:t>
            </a:r>
            <a:endParaRPr lang="en-AU" dirty="0"/>
          </a:p>
          <a:p>
            <a:pPr lvl="2"/>
            <a:r>
              <a:rPr lang="en-AU" dirty="0"/>
              <a:t>Excel </a:t>
            </a:r>
            <a:r>
              <a:rPr lang="zh-TW" altLang="en-US" dirty="0"/>
              <a:t>工作簿</a:t>
            </a:r>
            <a:endParaRPr lang="en-AU" dirty="0"/>
          </a:p>
          <a:p>
            <a:pPr lvl="1"/>
            <a:r>
              <a:rPr lang="zh-TW" altLang="en-US" dirty="0"/>
              <a:t>資料庫及資料服務</a:t>
            </a:r>
            <a:r>
              <a:rPr lang="en-AU" dirty="0"/>
              <a:t> – </a:t>
            </a:r>
            <a:r>
              <a:rPr lang="zh-TW" altLang="en-US" dirty="0"/>
              <a:t>同時包含雲端平台及傳統機房</a:t>
            </a:r>
            <a:endParaRPr lang="en-AU" dirty="0"/>
          </a:p>
          <a:p>
            <a:endParaRPr lang="en-AU" dirty="0"/>
          </a:p>
        </p:txBody>
      </p:sp>
      <p:pic>
        <p:nvPicPr>
          <p:cNvPr id="10" name="Picture 9"/>
          <p:cNvPicPr>
            <a:picLocks noChangeAspect="1"/>
          </p:cNvPicPr>
          <p:nvPr/>
        </p:nvPicPr>
        <p:blipFill>
          <a:blip r:embed="rId3"/>
          <a:stretch>
            <a:fillRect/>
          </a:stretch>
        </p:blipFill>
        <p:spPr>
          <a:xfrm>
            <a:off x="473692" y="1969917"/>
            <a:ext cx="2777586" cy="707022"/>
          </a:xfrm>
          <a:prstGeom prst="rect">
            <a:avLst/>
          </a:prstGeom>
        </p:spPr>
      </p:pic>
    </p:spTree>
    <p:extLst>
      <p:ext uri="{BB962C8B-B14F-4D97-AF65-F5344CB8AC3E}">
        <p14:creationId xmlns:p14="http://schemas.microsoft.com/office/powerpoint/2010/main" val="174334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內容套件</a:t>
            </a:r>
            <a:r>
              <a:rPr lang="en-AU" dirty="0"/>
              <a:t>: SaaS </a:t>
            </a:r>
            <a:r>
              <a:rPr lang="zh-TW" altLang="en-US" dirty="0"/>
              <a:t>應用程式</a:t>
            </a:r>
            <a:endParaRPr lang="en-US" dirty="0"/>
          </a:p>
        </p:txBody>
      </p:sp>
      <p:sp>
        <p:nvSpPr>
          <p:cNvPr id="4" name="Text Placeholder 3"/>
          <p:cNvSpPr>
            <a:spLocks noGrp="1"/>
          </p:cNvSpPr>
          <p:nvPr>
            <p:ph type="body" sz="quarter" idx="11"/>
          </p:nvPr>
        </p:nvSpPr>
        <p:spPr/>
        <p:txBody>
          <a:bodyPr>
            <a:normAutofit/>
          </a:bodyPr>
          <a:lstStyle/>
          <a:p>
            <a:r>
              <a:rPr lang="en-AU" dirty="0"/>
              <a:t>Power BI </a:t>
            </a:r>
            <a:r>
              <a:rPr lang="zh-TW" altLang="en-US" dirty="0"/>
              <a:t>能夠連接 </a:t>
            </a:r>
            <a:r>
              <a:rPr lang="en-AU" dirty="0"/>
              <a:t>SaaS </a:t>
            </a:r>
            <a:r>
              <a:rPr lang="zh-TW" altLang="en-US" dirty="0"/>
              <a:t>應用程式</a:t>
            </a:r>
            <a:endParaRPr lang="en-AU" dirty="0"/>
          </a:p>
          <a:p>
            <a:pPr lvl="1"/>
            <a:r>
              <a:rPr lang="zh-TW" altLang="en-US" dirty="0"/>
              <a:t>必須原本就擁有帳號</a:t>
            </a:r>
            <a:endParaRPr lang="en-AU" dirty="0"/>
          </a:p>
          <a:p>
            <a:pPr lvl="1"/>
            <a:r>
              <a:rPr lang="zh-TW" altLang="en-US" dirty="0"/>
              <a:t>每個內容套件提供預先建立好的儀表板及報表</a:t>
            </a:r>
            <a:endParaRPr lang="en-AU" dirty="0"/>
          </a:p>
          <a:p>
            <a:endParaRPr lang="en-AU" dirty="0"/>
          </a:p>
          <a:p>
            <a:endParaRPr lang="en-AU" dirty="0"/>
          </a:p>
          <a:p>
            <a:endParaRPr lang="en-AU" dirty="0"/>
          </a:p>
          <a:p>
            <a:endParaRPr lang="en-AU" sz="2400" dirty="0"/>
          </a:p>
          <a:p>
            <a:endParaRPr lang="en-AU" sz="2400" dirty="0"/>
          </a:p>
        </p:txBody>
      </p:sp>
      <p:pic>
        <p:nvPicPr>
          <p:cNvPr id="7" name="Picture 6"/>
          <p:cNvPicPr>
            <a:picLocks noChangeAspect="1"/>
          </p:cNvPicPr>
          <p:nvPr/>
        </p:nvPicPr>
        <p:blipFill>
          <a:blip r:embed="rId3"/>
          <a:stretch>
            <a:fillRect/>
          </a:stretch>
        </p:blipFill>
        <p:spPr>
          <a:xfrm>
            <a:off x="498451" y="3437575"/>
            <a:ext cx="10226602" cy="3174240"/>
          </a:xfrm>
          <a:prstGeom prst="rect">
            <a:avLst/>
          </a:prstGeom>
        </p:spPr>
      </p:pic>
      <p:sp>
        <p:nvSpPr>
          <p:cNvPr id="8" name="TextBox 7"/>
          <p:cNvSpPr txBox="1"/>
          <p:nvPr/>
        </p:nvSpPr>
        <p:spPr>
          <a:xfrm>
            <a:off x="7774299" y="5451461"/>
            <a:ext cx="2903974" cy="1406539"/>
          </a:xfrm>
          <a:prstGeom prst="rect">
            <a:avLst/>
          </a:prstGeom>
          <a:noFill/>
        </p:spPr>
        <p:txBody>
          <a:bodyPr wrap="square" lIns="182880" tIns="146304" rIns="182880" bIns="146304" rtlCol="0">
            <a:spAutoFit/>
          </a:bodyPr>
          <a:lstStyle/>
          <a:p>
            <a:pPr algn="r"/>
            <a:endParaRPr lang="en-AU" sz="2000" dirty="0"/>
          </a:p>
          <a:p>
            <a:pPr algn="r"/>
            <a:r>
              <a:rPr lang="en-AU" dirty="0"/>
              <a:t>* </a:t>
            </a:r>
            <a:r>
              <a:rPr lang="zh-TW" altLang="en-US" dirty="0"/>
              <a:t>至 </a:t>
            </a:r>
            <a:r>
              <a:rPr lang="en-US" altLang="zh-TW" dirty="0"/>
              <a:t>2016 </a:t>
            </a:r>
            <a:r>
              <a:rPr lang="zh-TW" altLang="en-US" dirty="0"/>
              <a:t>年 </a:t>
            </a:r>
            <a:r>
              <a:rPr lang="en-US" altLang="zh-TW" dirty="0"/>
              <a:t>3 </a:t>
            </a:r>
            <a:r>
              <a:rPr lang="zh-TW" altLang="en-US" dirty="0"/>
              <a:t>月為止</a:t>
            </a:r>
            <a:endParaRPr lang="en-AU" dirty="0"/>
          </a:p>
          <a:p>
            <a:pPr algn="r"/>
            <a:r>
              <a:rPr lang="zh-TW" altLang="en-US" dirty="0"/>
              <a:t>持續增加中</a:t>
            </a:r>
            <a:r>
              <a:rPr lang="en-AU" dirty="0"/>
              <a:t>!</a:t>
            </a:r>
            <a:endParaRPr lang="en-US" dirty="0"/>
          </a:p>
          <a:p>
            <a:pPr>
              <a:lnSpc>
                <a:spcPct val="90000"/>
              </a:lnSpc>
              <a:spcAft>
                <a:spcPts val="600"/>
              </a:spcAft>
            </a:pPr>
            <a:endParaRPr lang="en-AU"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5206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檔案</a:t>
            </a:r>
            <a:endParaRPr lang="en-US" dirty="0"/>
          </a:p>
        </p:txBody>
      </p:sp>
      <p:sp>
        <p:nvSpPr>
          <p:cNvPr id="4" name="Text Placeholder 3"/>
          <p:cNvSpPr>
            <a:spLocks noGrp="1"/>
          </p:cNvSpPr>
          <p:nvPr>
            <p:ph type="body" sz="quarter" idx="11"/>
          </p:nvPr>
        </p:nvSpPr>
        <p:spPr>
          <a:xfrm>
            <a:off x="2108491" y="1749425"/>
            <a:ext cx="9816809" cy="5108575"/>
          </a:xfrm>
        </p:spPr>
        <p:txBody>
          <a:bodyPr>
            <a:normAutofit/>
          </a:bodyPr>
          <a:lstStyle/>
          <a:p>
            <a:r>
              <a:rPr lang="zh-TW" altLang="en-US" dirty="0"/>
              <a:t>透過上傳、或是連接至商務用</a:t>
            </a:r>
            <a:r>
              <a:rPr lang="en-AU" dirty="0"/>
              <a:t> OneDrive </a:t>
            </a:r>
            <a:r>
              <a:rPr lang="zh-TW" altLang="en-US" dirty="0"/>
              <a:t>或個人用 </a:t>
            </a:r>
            <a:r>
              <a:rPr lang="en-AU" dirty="0"/>
              <a:t>OneDrive </a:t>
            </a:r>
            <a:r>
              <a:rPr lang="zh-TW" altLang="en-US" dirty="0"/>
              <a:t>來存取檔案資料</a:t>
            </a:r>
            <a:endParaRPr lang="en-AU" dirty="0"/>
          </a:p>
          <a:p>
            <a:pPr lvl="1"/>
            <a:r>
              <a:rPr lang="zh-TW" altLang="en-US" dirty="0"/>
              <a:t>在 </a:t>
            </a:r>
            <a:r>
              <a:rPr lang="en-US" altLang="zh-TW" dirty="0"/>
              <a:t>OneDrive </a:t>
            </a:r>
            <a:r>
              <a:rPr lang="zh-TW" altLang="en-US" dirty="0"/>
              <a:t>上檔案內容若有更新，儀表板及報表上的資料也會自動更新</a:t>
            </a:r>
            <a:endParaRPr lang="en-AU" dirty="0"/>
          </a:p>
          <a:p>
            <a:r>
              <a:rPr lang="zh-TW" altLang="en-US" dirty="0"/>
              <a:t>支援的檔案類型</a:t>
            </a:r>
            <a:r>
              <a:rPr lang="en-AU" dirty="0"/>
              <a:t>:</a:t>
            </a:r>
          </a:p>
          <a:p>
            <a:pPr lvl="1"/>
            <a:r>
              <a:rPr lang="en-AU" dirty="0"/>
              <a:t>Power BI Desktop </a:t>
            </a:r>
            <a:r>
              <a:rPr lang="zh-TW" altLang="en-US" dirty="0"/>
              <a:t>檔案</a:t>
            </a:r>
            <a:endParaRPr lang="en-AU" dirty="0"/>
          </a:p>
          <a:p>
            <a:pPr lvl="1"/>
            <a:r>
              <a:rPr lang="en-AU" dirty="0"/>
              <a:t>Excel </a:t>
            </a:r>
            <a:r>
              <a:rPr lang="zh-TW" altLang="en-US" dirty="0"/>
              <a:t>工作簿</a:t>
            </a:r>
            <a:endParaRPr lang="en-AU" dirty="0"/>
          </a:p>
          <a:p>
            <a:pPr lvl="1"/>
            <a:r>
              <a:rPr lang="en-AU" dirty="0"/>
              <a:t>CSV </a:t>
            </a:r>
            <a:r>
              <a:rPr lang="zh-TW" altLang="en-US" dirty="0"/>
              <a:t>檔案</a:t>
            </a:r>
            <a:endParaRPr lang="en-AU" dirty="0"/>
          </a:p>
          <a:p>
            <a:r>
              <a:rPr lang="zh-TW" altLang="en-US" dirty="0"/>
              <a:t>檔案大小上限</a:t>
            </a:r>
            <a:r>
              <a:rPr lang="en-AU" dirty="0"/>
              <a:t>: 250MB</a:t>
            </a:r>
            <a:endParaRPr lang="en-US" dirty="0"/>
          </a:p>
        </p:txBody>
      </p:sp>
      <p:pic>
        <p:nvPicPr>
          <p:cNvPr id="5" name="Picture 4"/>
          <p:cNvPicPr>
            <a:picLocks noChangeAspect="1"/>
          </p:cNvPicPr>
          <p:nvPr/>
        </p:nvPicPr>
        <p:blipFill>
          <a:blip r:embed="rId2"/>
          <a:stretch>
            <a:fillRect/>
          </a:stretch>
        </p:blipFill>
        <p:spPr>
          <a:xfrm>
            <a:off x="462428" y="1974711"/>
            <a:ext cx="1481457" cy="1755800"/>
          </a:xfrm>
          <a:prstGeom prst="rect">
            <a:avLst/>
          </a:prstGeom>
        </p:spPr>
      </p:pic>
    </p:spTree>
    <p:extLst>
      <p:ext uri="{BB962C8B-B14F-4D97-AF65-F5344CB8AC3E}">
        <p14:creationId xmlns:p14="http://schemas.microsoft.com/office/powerpoint/2010/main" val="25780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檔案</a:t>
            </a:r>
            <a:r>
              <a:rPr lang="en-AU" dirty="0"/>
              <a:t>: Excel 2016</a:t>
            </a:r>
            <a:endParaRPr lang="en-US" dirty="0"/>
          </a:p>
        </p:txBody>
      </p:sp>
      <p:sp>
        <p:nvSpPr>
          <p:cNvPr id="4" name="Text Placeholder 3"/>
          <p:cNvSpPr>
            <a:spLocks noGrp="1"/>
          </p:cNvSpPr>
          <p:nvPr>
            <p:ph type="body" sz="quarter" idx="11"/>
          </p:nvPr>
        </p:nvSpPr>
        <p:spPr>
          <a:xfrm>
            <a:off x="269876" y="1749425"/>
            <a:ext cx="5588314" cy="5108575"/>
          </a:xfrm>
        </p:spPr>
        <p:txBody>
          <a:bodyPr/>
          <a:lstStyle/>
          <a:p>
            <a:r>
              <a:rPr lang="en-AU" dirty="0"/>
              <a:t>Excel 2016 </a:t>
            </a:r>
            <a:r>
              <a:rPr lang="zh-TW" altLang="en-US" dirty="0"/>
              <a:t>可以直接發佈至</a:t>
            </a:r>
            <a:r>
              <a:rPr lang="en-AU" dirty="0"/>
              <a:t> Power BI </a:t>
            </a:r>
            <a:r>
              <a:rPr lang="zh-TW" altLang="en-US" dirty="0"/>
              <a:t>服務</a:t>
            </a:r>
            <a:endParaRPr lang="en-AU" dirty="0"/>
          </a:p>
          <a:p>
            <a:pPr lvl="1"/>
            <a:r>
              <a:rPr lang="zh-TW" altLang="en-US" dirty="0"/>
              <a:t>發佈必須透過商務用</a:t>
            </a:r>
            <a:r>
              <a:rPr lang="en-AU" dirty="0"/>
              <a:t> OneDrive</a:t>
            </a:r>
          </a:p>
          <a:p>
            <a:pPr lvl="1"/>
            <a:r>
              <a:rPr lang="zh-TW" altLang="en-US" dirty="0"/>
              <a:t>從</a:t>
            </a:r>
            <a:r>
              <a:rPr lang="en-AU" dirty="0"/>
              <a:t> Excel 2016 </a:t>
            </a:r>
            <a:r>
              <a:rPr lang="zh-TW" altLang="en-US" dirty="0"/>
              <a:t>更新資料內容也會反映在</a:t>
            </a:r>
            <a:r>
              <a:rPr lang="en-AU" dirty="0"/>
              <a:t> Power BI </a:t>
            </a:r>
            <a:r>
              <a:rPr lang="zh-TW" altLang="en-US" dirty="0"/>
              <a:t>資料集中</a:t>
            </a:r>
            <a:endParaRPr lang="en-AU" dirty="0"/>
          </a:p>
        </p:txBody>
      </p:sp>
      <p:pic>
        <p:nvPicPr>
          <p:cNvPr id="10" name="Picture 9"/>
          <p:cNvPicPr>
            <a:picLocks noChangeAspect="1"/>
          </p:cNvPicPr>
          <p:nvPr/>
        </p:nvPicPr>
        <p:blipFill>
          <a:blip r:embed="rId2"/>
          <a:stretch>
            <a:fillRect/>
          </a:stretch>
        </p:blipFill>
        <p:spPr>
          <a:xfrm>
            <a:off x="5858190" y="1930295"/>
            <a:ext cx="5742857" cy="3266667"/>
          </a:xfrm>
          <a:prstGeom prst="rect">
            <a:avLst/>
          </a:prstGeom>
        </p:spPr>
      </p:pic>
    </p:spTree>
    <p:extLst>
      <p:ext uri="{BB962C8B-B14F-4D97-AF65-F5344CB8AC3E}">
        <p14:creationId xmlns:p14="http://schemas.microsoft.com/office/powerpoint/2010/main" val="39088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檔案</a:t>
            </a:r>
            <a:r>
              <a:rPr lang="en-AU" dirty="0"/>
              <a:t>: Power BI </a:t>
            </a:r>
            <a:r>
              <a:rPr lang="zh-TW" altLang="en-US" dirty="0"/>
              <a:t>名稱轉換</a:t>
            </a:r>
            <a:endParaRPr lang="en-US" dirty="0"/>
          </a:p>
        </p:txBody>
      </p:sp>
      <p:sp>
        <p:nvSpPr>
          <p:cNvPr id="4" name="Text Placeholder 3"/>
          <p:cNvSpPr>
            <a:spLocks noGrp="1"/>
          </p:cNvSpPr>
          <p:nvPr>
            <p:ph type="body" sz="quarter" idx="11"/>
          </p:nvPr>
        </p:nvSpPr>
        <p:spPr/>
        <p:txBody>
          <a:bodyPr>
            <a:normAutofit/>
          </a:bodyPr>
          <a:lstStyle/>
          <a:p>
            <a:r>
              <a:rPr lang="en-AU" dirty="0"/>
              <a:t>Power BI Desktop </a:t>
            </a:r>
            <a:r>
              <a:rPr lang="zh-TW" altLang="en-US" dirty="0"/>
              <a:t>檔案</a:t>
            </a:r>
            <a:r>
              <a:rPr lang="en-AU" dirty="0"/>
              <a:t>:</a:t>
            </a:r>
          </a:p>
          <a:p>
            <a:pPr lvl="1"/>
            <a:r>
              <a:rPr lang="zh-TW" altLang="en-US" dirty="0"/>
              <a:t>檔案</a:t>
            </a:r>
            <a:r>
              <a:rPr lang="en-AU" dirty="0"/>
              <a:t> </a:t>
            </a:r>
            <a:r>
              <a:rPr lang="en-AU" dirty="0">
                <a:latin typeface="Courier New" panose="02070309020205020404" pitchFamily="49" charset="0"/>
                <a:cs typeface="Courier New" panose="02070309020205020404" pitchFamily="49" charset="0"/>
              </a:rPr>
              <a:t>►</a:t>
            </a:r>
            <a:r>
              <a:rPr lang="en-AU" dirty="0"/>
              <a:t> Power BI </a:t>
            </a:r>
            <a:r>
              <a:rPr lang="zh-TW" altLang="en-US" dirty="0"/>
              <a:t>資料集</a:t>
            </a:r>
            <a:endParaRPr lang="en-AU" dirty="0"/>
          </a:p>
          <a:p>
            <a:pPr lvl="1"/>
            <a:r>
              <a:rPr lang="zh-TW" altLang="en-US" dirty="0"/>
              <a:t>報表</a:t>
            </a:r>
            <a:r>
              <a:rPr lang="en-AU" dirty="0"/>
              <a:t> </a:t>
            </a:r>
            <a:r>
              <a:rPr lang="en-AU" dirty="0">
                <a:latin typeface="Courier New" panose="02070309020205020404" pitchFamily="49" charset="0"/>
                <a:cs typeface="Courier New" panose="02070309020205020404" pitchFamily="49" charset="0"/>
              </a:rPr>
              <a:t>►</a:t>
            </a:r>
            <a:r>
              <a:rPr lang="en-AU" dirty="0"/>
              <a:t> Power BI </a:t>
            </a:r>
            <a:r>
              <a:rPr lang="zh-TW" altLang="en-US" dirty="0"/>
              <a:t>報表</a:t>
            </a:r>
            <a:endParaRPr lang="en-AU" dirty="0"/>
          </a:p>
          <a:p>
            <a:pPr lvl="1"/>
            <a:r>
              <a:rPr lang="en-AU" dirty="0"/>
              <a:t>An empty dashboard is automatically created, with a token tile to connect to the dataset (i.e. Q&amp;A ready)</a:t>
            </a:r>
          </a:p>
          <a:p>
            <a:r>
              <a:rPr lang="en-AU" dirty="0"/>
              <a:t>Excel </a:t>
            </a:r>
            <a:r>
              <a:rPr lang="zh-TW" altLang="en-US" dirty="0"/>
              <a:t>工作簿</a:t>
            </a:r>
            <a:r>
              <a:rPr lang="en-AU" dirty="0"/>
              <a:t>:</a:t>
            </a:r>
          </a:p>
          <a:p>
            <a:pPr lvl="1"/>
            <a:r>
              <a:rPr lang="en-US" dirty="0"/>
              <a:t>Data model content takes precedence over worksheet content</a:t>
            </a:r>
            <a:endParaRPr lang="en-AU" dirty="0"/>
          </a:p>
          <a:p>
            <a:pPr lvl="1"/>
            <a:r>
              <a:rPr lang="en-AU" dirty="0"/>
              <a:t>Workbook data model </a:t>
            </a:r>
            <a:r>
              <a:rPr lang="en-AU" dirty="0">
                <a:latin typeface="Courier New" panose="02070309020205020404" pitchFamily="49" charset="0"/>
                <a:cs typeface="Courier New" panose="02070309020205020404" pitchFamily="49" charset="0"/>
              </a:rPr>
              <a:t>►</a:t>
            </a:r>
            <a:r>
              <a:rPr lang="en-AU" dirty="0"/>
              <a:t> Power BI dataset</a:t>
            </a:r>
          </a:p>
          <a:p>
            <a:pPr lvl="1"/>
            <a:r>
              <a:rPr lang="en-AU" dirty="0"/>
              <a:t>Power View sheets </a:t>
            </a:r>
            <a:r>
              <a:rPr lang="en-AU" dirty="0">
                <a:latin typeface="Courier New" panose="02070309020205020404" pitchFamily="49" charset="0"/>
                <a:cs typeface="Courier New" panose="02070309020205020404" pitchFamily="49" charset="0"/>
              </a:rPr>
              <a:t>►</a:t>
            </a:r>
            <a:r>
              <a:rPr lang="en-AU" dirty="0"/>
              <a:t> Pages of a Power BI report</a:t>
            </a:r>
          </a:p>
          <a:p>
            <a:pPr lvl="1"/>
            <a:r>
              <a:rPr lang="en-AU" dirty="0"/>
              <a:t>PivotTables, PivotCharts and custom fields are not recognized</a:t>
            </a:r>
          </a:p>
        </p:txBody>
      </p:sp>
    </p:spTree>
    <p:extLst>
      <p:ext uri="{BB962C8B-B14F-4D97-AF65-F5344CB8AC3E}">
        <p14:creationId xmlns:p14="http://schemas.microsoft.com/office/powerpoint/2010/main" val="389844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zh-TW" altLang="en-US" dirty="0"/>
              <a:t>格式</a:t>
            </a:r>
            <a:r>
              <a:rPr lang="en-AU" dirty="0"/>
              <a:t>: </a:t>
            </a:r>
            <a:r>
              <a:rPr lang="zh-TW" altLang="en-US" dirty="0"/>
              <a:t>資料庫及資料服務</a:t>
            </a:r>
            <a:endParaRPr lang="en-US" dirty="0"/>
          </a:p>
        </p:txBody>
      </p:sp>
      <p:sp>
        <p:nvSpPr>
          <p:cNvPr id="4" name="Text Placeholder 3"/>
          <p:cNvSpPr>
            <a:spLocks noGrp="1"/>
          </p:cNvSpPr>
          <p:nvPr>
            <p:ph type="body" sz="quarter" idx="11"/>
          </p:nvPr>
        </p:nvSpPr>
        <p:spPr>
          <a:xfrm>
            <a:off x="2108491" y="1749425"/>
            <a:ext cx="9816589" cy="5108575"/>
          </a:xfrm>
        </p:spPr>
        <p:txBody>
          <a:bodyPr>
            <a:normAutofit/>
          </a:bodyPr>
          <a:lstStyle/>
          <a:p>
            <a:r>
              <a:rPr lang="zh-TW" altLang="en-US" dirty="0"/>
              <a:t>透過 </a:t>
            </a:r>
            <a:r>
              <a:rPr lang="en-US" altLang="zh-TW" b="1" dirty="0"/>
              <a:t>direct connect</a:t>
            </a:r>
            <a:r>
              <a:rPr lang="en-US" altLang="zh-TW" dirty="0"/>
              <a:t> </a:t>
            </a:r>
            <a:r>
              <a:rPr lang="zh-TW" altLang="en-US" dirty="0"/>
              <a:t>功能連接，特定</a:t>
            </a:r>
            <a:r>
              <a:rPr lang="en-AU" dirty="0"/>
              <a:t> Azure </a:t>
            </a:r>
            <a:r>
              <a:rPr lang="zh-TW" altLang="en-US" dirty="0"/>
              <a:t>服務</a:t>
            </a:r>
            <a:endParaRPr lang="en-AU" b="1" dirty="0"/>
          </a:p>
          <a:p>
            <a:pPr lvl="1"/>
            <a:r>
              <a:rPr lang="zh-TW" altLang="en-US" dirty="0"/>
              <a:t>回到 </a:t>
            </a:r>
            <a:r>
              <a:rPr lang="en-US" altLang="zh-TW" dirty="0"/>
              <a:t>Azure </a:t>
            </a:r>
            <a:r>
              <a:rPr lang="zh-TW" altLang="en-US" dirty="0"/>
              <a:t>上進行查詢並回傳資料</a:t>
            </a:r>
            <a:r>
              <a:rPr lang="en-AU" dirty="0"/>
              <a:t> (</a:t>
            </a:r>
            <a:r>
              <a:rPr lang="zh-TW" altLang="en-US" dirty="0"/>
              <a:t>儀表板上的磚每</a:t>
            </a:r>
            <a:r>
              <a:rPr lang="en-AU" dirty="0"/>
              <a:t> 15 </a:t>
            </a:r>
            <a:r>
              <a:rPr lang="zh-TW" altLang="en-US" dirty="0"/>
              <a:t>分鐘更新</a:t>
            </a:r>
            <a:r>
              <a:rPr lang="en-AU" dirty="0"/>
              <a:t>)</a:t>
            </a:r>
          </a:p>
          <a:p>
            <a:pPr lvl="1"/>
            <a:r>
              <a:rPr lang="en-AU" dirty="0"/>
              <a:t>These experiences are intended for users who are familiar with the databases and entities they connect to</a:t>
            </a:r>
          </a:p>
          <a:p>
            <a:pPr lvl="1"/>
            <a:r>
              <a:rPr lang="zh-TW" altLang="en-US" dirty="0"/>
              <a:t>必須要用</a:t>
            </a:r>
            <a:r>
              <a:rPr lang="en-AU" dirty="0"/>
              <a:t> </a:t>
            </a:r>
            <a:r>
              <a:rPr lang="en-AU" b="1" dirty="0"/>
              <a:t>Power BI Pro </a:t>
            </a:r>
            <a:r>
              <a:rPr lang="zh-TW" altLang="en-US" dirty="0"/>
              <a:t>授權才能使用</a:t>
            </a:r>
            <a:endParaRPr lang="en-AU" dirty="0"/>
          </a:p>
          <a:p>
            <a:pPr lvl="1"/>
            <a:endParaRPr lang="en-US" dirty="0"/>
          </a:p>
        </p:txBody>
      </p:sp>
      <p:pic>
        <p:nvPicPr>
          <p:cNvPr id="7" name="Picture 6"/>
          <p:cNvPicPr>
            <a:picLocks noChangeAspect="1"/>
          </p:cNvPicPr>
          <p:nvPr/>
        </p:nvPicPr>
        <p:blipFill>
          <a:blip r:embed="rId3"/>
          <a:stretch>
            <a:fillRect/>
          </a:stretch>
        </p:blipFill>
        <p:spPr>
          <a:xfrm>
            <a:off x="464400" y="1976401"/>
            <a:ext cx="1488315" cy="1762659"/>
          </a:xfrm>
          <a:prstGeom prst="rect">
            <a:avLst/>
          </a:prstGeom>
        </p:spPr>
      </p:pic>
      <p:pic>
        <p:nvPicPr>
          <p:cNvPr id="60418" name="Picture 2" descr="C:\Users\Peter\AppData\Local\Temp\SNAGHTML1d13f4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705" y="5042441"/>
            <a:ext cx="4513410" cy="151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3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a:t>
            </a:r>
            <a:r>
              <a:rPr lang="zh-TW" altLang="en-US" dirty="0"/>
              <a:t>連接資料來源</a:t>
            </a:r>
            <a:endParaRPr lang="en-US" dirty="0"/>
          </a:p>
        </p:txBody>
      </p:sp>
      <p:sp>
        <p:nvSpPr>
          <p:cNvPr id="3" name="Content Placeholder 2"/>
          <p:cNvSpPr>
            <a:spLocks noGrp="1"/>
          </p:cNvSpPr>
          <p:nvPr>
            <p:ph sz="quarter" idx="10"/>
          </p:nvPr>
        </p:nvSpPr>
        <p:spPr/>
        <p:txBody>
          <a:bodyPr/>
          <a:lstStyle/>
          <a:p>
            <a:r>
              <a:rPr lang="en-AU" dirty="0"/>
              <a:t>Formats: Database and data services: SQL Server Analysis Services</a:t>
            </a:r>
            <a:endParaRPr lang="en-US" dirty="0"/>
          </a:p>
        </p:txBody>
      </p:sp>
      <p:sp>
        <p:nvSpPr>
          <p:cNvPr id="4" name="Text Placeholder 3"/>
          <p:cNvSpPr>
            <a:spLocks noGrp="1"/>
          </p:cNvSpPr>
          <p:nvPr>
            <p:ph type="body" sz="quarter" idx="11"/>
          </p:nvPr>
        </p:nvSpPr>
        <p:spPr>
          <a:xfrm>
            <a:off x="2358887" y="1749425"/>
            <a:ext cx="9566413" cy="5108575"/>
          </a:xfrm>
        </p:spPr>
        <p:txBody>
          <a:bodyPr>
            <a:normAutofit/>
          </a:bodyPr>
          <a:lstStyle/>
          <a:p>
            <a:r>
              <a:rPr lang="en-AU" dirty="0"/>
              <a:t>Live connections to on-premises data can be made to SQL Server Analysis Services</a:t>
            </a:r>
          </a:p>
          <a:p>
            <a:pPr lvl="1"/>
            <a:r>
              <a:rPr lang="en-AU" dirty="0"/>
              <a:t>Supported for SQL Server 2012 and later</a:t>
            </a:r>
          </a:p>
          <a:p>
            <a:pPr lvl="1"/>
            <a:r>
              <a:rPr lang="en-AU" dirty="0"/>
              <a:t>The user’s identity is passed through, and so read access is required, and role permissions (row filters) will be enforced</a:t>
            </a:r>
          </a:p>
          <a:p>
            <a:pPr lvl="1"/>
            <a:r>
              <a:rPr lang="en-AU" dirty="0"/>
              <a:t>Q&amp;A natural language querying is not supported</a:t>
            </a:r>
          </a:p>
          <a:p>
            <a:pPr lvl="1"/>
            <a:r>
              <a:rPr lang="en-AU" dirty="0"/>
              <a:t>Only available with the </a:t>
            </a:r>
            <a:r>
              <a:rPr lang="en-AU" b="1" dirty="0"/>
              <a:t>Power BI Pro </a:t>
            </a:r>
            <a:r>
              <a:rPr lang="en-AU" dirty="0"/>
              <a:t>license</a:t>
            </a:r>
          </a:p>
        </p:txBody>
      </p:sp>
      <p:pic>
        <p:nvPicPr>
          <p:cNvPr id="5" name="Picture 4"/>
          <p:cNvPicPr>
            <a:picLocks noChangeAspect="1"/>
          </p:cNvPicPr>
          <p:nvPr/>
        </p:nvPicPr>
        <p:blipFill>
          <a:blip r:embed="rId2"/>
          <a:stretch>
            <a:fillRect/>
          </a:stretch>
        </p:blipFill>
        <p:spPr>
          <a:xfrm>
            <a:off x="464400" y="1976400"/>
            <a:ext cx="1775614" cy="1767993"/>
          </a:xfrm>
          <a:prstGeom prst="rect">
            <a:avLst/>
          </a:prstGeom>
        </p:spPr>
      </p:pic>
      <p:sp>
        <p:nvSpPr>
          <p:cNvPr id="6" name="TextBox 5"/>
          <p:cNvSpPr txBox="1"/>
          <p:nvPr/>
        </p:nvSpPr>
        <p:spPr>
          <a:xfrm>
            <a:off x="2563139" y="5184601"/>
            <a:ext cx="6038250"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You can now work with live data from Analysis Services with the Power BI Gateway—Enterprise.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7743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01</a:t>
            </a:r>
            <a:br>
              <a:rPr lang="en-AU" dirty="0"/>
            </a:br>
            <a:r>
              <a:rPr lang="en-US" dirty="0"/>
              <a:t>Power BI </a:t>
            </a:r>
            <a:r>
              <a:rPr lang="zh-TW" altLang="en-US" dirty="0"/>
              <a:t>簡介以及 </a:t>
            </a:r>
            <a:r>
              <a:rPr lang="en-US" altLang="zh-TW" dirty="0"/>
              <a:t>Power BI </a:t>
            </a:r>
            <a:r>
              <a:rPr lang="zh-TW" altLang="en-US" dirty="0"/>
              <a:t>家族</a:t>
            </a:r>
            <a:endParaRPr lang="en-US" dirty="0"/>
          </a:p>
        </p:txBody>
      </p:sp>
      <p:sp>
        <p:nvSpPr>
          <p:cNvPr id="3" name="Text Placeholder 2"/>
          <p:cNvSpPr>
            <a:spLocks noGrp="1"/>
          </p:cNvSpPr>
          <p:nvPr>
            <p:ph type="body" sz="quarter" idx="10"/>
          </p:nvPr>
        </p:nvSpPr>
        <p:spPr/>
        <p:txBody>
          <a:bodyPr/>
          <a:lstStyle/>
          <a:p>
            <a:r>
              <a:rPr lang="zh-TW" altLang="en-US" dirty="0"/>
              <a:t>新一代商業智慧 </a:t>
            </a:r>
            <a:r>
              <a:rPr lang="en-US" altLang="zh-TW" dirty="0"/>
              <a:t>(BI, Business Intelligence)</a:t>
            </a:r>
            <a:endParaRPr lang="en-AU" dirty="0"/>
          </a:p>
          <a:p>
            <a:r>
              <a:rPr lang="zh-TW" altLang="en-US" dirty="0"/>
              <a:t>認識</a:t>
            </a:r>
            <a:r>
              <a:rPr lang="en-AU" dirty="0"/>
              <a:t> Microsoft Power BI</a:t>
            </a:r>
          </a:p>
          <a:p>
            <a:r>
              <a:rPr lang="en-AU" dirty="0"/>
              <a:t>Power BI </a:t>
            </a:r>
            <a:r>
              <a:rPr lang="zh-TW" altLang="en-US" dirty="0"/>
              <a:t>功能概觀</a:t>
            </a:r>
            <a:endParaRPr lang="en-AU" dirty="0"/>
          </a:p>
          <a:p>
            <a:r>
              <a:rPr lang="zh-TW" altLang="en-US" dirty="0"/>
              <a:t>開始使用 </a:t>
            </a:r>
            <a:r>
              <a:rPr lang="en-AU" dirty="0"/>
              <a:t>Power BI</a:t>
            </a:r>
          </a:p>
          <a:p>
            <a:endParaRPr lang="en-AU" dirty="0"/>
          </a:p>
        </p:txBody>
      </p:sp>
    </p:spTree>
    <p:extLst>
      <p:ext uri="{BB962C8B-B14F-4D97-AF65-F5344CB8AC3E}">
        <p14:creationId xmlns:p14="http://schemas.microsoft.com/office/powerpoint/2010/main" val="71578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與</a:t>
            </a:r>
            <a:r>
              <a:rPr lang="en-AU" dirty="0"/>
              <a:t> Azure </a:t>
            </a:r>
            <a:r>
              <a:rPr lang="zh-TW" altLang="en-US" dirty="0"/>
              <a:t>服務整合</a:t>
            </a:r>
            <a:endParaRPr lang="en-US" dirty="0"/>
          </a:p>
        </p:txBody>
      </p:sp>
      <p:sp>
        <p:nvSpPr>
          <p:cNvPr id="33" name="Content Placeholder 3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3987394" y="1749425"/>
            <a:ext cx="8098589" cy="5108575"/>
          </a:xfrm>
        </p:spPr>
        <p:txBody>
          <a:bodyPr>
            <a:normAutofit/>
          </a:bodyPr>
          <a:lstStyle/>
          <a:p>
            <a:r>
              <a:rPr lang="en-US" dirty="0"/>
              <a:t>Azure </a:t>
            </a:r>
            <a:r>
              <a:rPr lang="zh-TW" altLang="en-US" dirty="0"/>
              <a:t>與</a:t>
            </a:r>
            <a:r>
              <a:rPr lang="en-US" dirty="0"/>
              <a:t> Power BI </a:t>
            </a:r>
            <a:r>
              <a:rPr lang="zh-TW" altLang="en-US" dirty="0"/>
              <a:t>已經內建一些連接與整合，便於讓資料能順暢流通</a:t>
            </a:r>
            <a:endParaRPr lang="en-US" dirty="0"/>
          </a:p>
          <a:p>
            <a:r>
              <a:rPr lang="zh-TW" altLang="en-US" dirty="0"/>
              <a:t>這些整合可以讓 </a:t>
            </a:r>
            <a:r>
              <a:rPr lang="en-US" altLang="zh-TW" dirty="0"/>
              <a:t>IT </a:t>
            </a:r>
            <a:r>
              <a:rPr lang="zh-TW" altLang="en-US" dirty="0"/>
              <a:t>減少設計複雜程序的負擔</a:t>
            </a:r>
            <a:r>
              <a:rPr lang="en-US" dirty="0"/>
              <a:t>:</a:t>
            </a:r>
          </a:p>
          <a:p>
            <a:pPr lvl="1"/>
            <a:r>
              <a:rPr lang="en-AU" dirty="0"/>
              <a:t>Direct connect:</a:t>
            </a:r>
          </a:p>
          <a:p>
            <a:pPr lvl="2"/>
            <a:r>
              <a:rPr lang="en-US" dirty="0"/>
              <a:t>Azure SQL Database</a:t>
            </a:r>
          </a:p>
          <a:p>
            <a:pPr lvl="2"/>
            <a:r>
              <a:rPr lang="en-US" dirty="0"/>
              <a:t>Azure SQL Data Warehouse</a:t>
            </a:r>
          </a:p>
          <a:p>
            <a:pPr lvl="2"/>
            <a:r>
              <a:rPr lang="en-AU" dirty="0"/>
              <a:t>Spark on Azure HDInsight</a:t>
            </a:r>
          </a:p>
          <a:p>
            <a:pPr lvl="1"/>
            <a:r>
              <a:rPr lang="en-AU" dirty="0"/>
              <a:t>Power BI Desktop</a:t>
            </a:r>
          </a:p>
          <a:p>
            <a:pPr lvl="1"/>
            <a:r>
              <a:rPr lang="zh-TW" altLang="en-US" dirty="0"/>
              <a:t>透過 </a:t>
            </a:r>
            <a:r>
              <a:rPr lang="en-AU" dirty="0"/>
              <a:t>Azure Stream Analytics </a:t>
            </a:r>
            <a:r>
              <a:rPr lang="zh-TW" altLang="en-US" dirty="0"/>
              <a:t>做即時儀表板更新</a:t>
            </a:r>
            <a:endParaRPr lang="en-US" dirty="0"/>
          </a:p>
        </p:txBody>
      </p:sp>
      <p:grpSp>
        <p:nvGrpSpPr>
          <p:cNvPr id="34" name="Group 33"/>
          <p:cNvGrpSpPr/>
          <p:nvPr/>
        </p:nvGrpSpPr>
        <p:grpSpPr>
          <a:xfrm>
            <a:off x="413402" y="1884191"/>
            <a:ext cx="3242256" cy="4622626"/>
            <a:chOff x="8457470" y="1557251"/>
            <a:chExt cx="3242256" cy="4308956"/>
          </a:xfrm>
        </p:grpSpPr>
        <p:sp>
          <p:nvSpPr>
            <p:cNvPr id="35" name="Rectangle 34"/>
            <p:cNvSpPr/>
            <p:nvPr/>
          </p:nvSpPr>
          <p:spPr bwMode="auto">
            <a:xfrm>
              <a:off x="8457470" y="1557251"/>
              <a:ext cx="3242256" cy="430895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9772754" y="4751760"/>
              <a:ext cx="943424" cy="756782"/>
              <a:chOff x="10233165" y="3488430"/>
              <a:chExt cx="943424" cy="756782"/>
            </a:xfrm>
          </p:grpSpPr>
          <p:pic>
            <p:nvPicPr>
              <p:cNvPr id="57" name="Picture 5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76277" y="3488430"/>
                <a:ext cx="457200" cy="457200"/>
              </a:xfrm>
              <a:prstGeom prst="rect">
                <a:avLst/>
              </a:prstGeom>
            </p:spPr>
          </p:pic>
          <p:sp>
            <p:nvSpPr>
              <p:cNvPr id="58" name="TextBox 57"/>
              <p:cNvSpPr txBox="1"/>
              <p:nvPr/>
            </p:nvSpPr>
            <p:spPr>
              <a:xfrm>
                <a:off x="10233165" y="3811247"/>
                <a:ext cx="943424"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t>HDInsight</a:t>
                </a:r>
              </a:p>
            </p:txBody>
          </p:sp>
        </p:grpSp>
        <p:grpSp>
          <p:nvGrpSpPr>
            <p:cNvPr id="37" name="Group 36"/>
            <p:cNvGrpSpPr/>
            <p:nvPr/>
          </p:nvGrpSpPr>
          <p:grpSpPr>
            <a:xfrm>
              <a:off x="8600016" y="3735604"/>
              <a:ext cx="943424" cy="786554"/>
              <a:chOff x="8600989" y="2320219"/>
              <a:chExt cx="943424" cy="786554"/>
            </a:xfrm>
          </p:grpSpPr>
          <p:pic>
            <p:nvPicPr>
              <p:cNvPr id="55" name="Picture 5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844101" y="2320219"/>
                <a:ext cx="457200" cy="457200"/>
              </a:xfrm>
              <a:prstGeom prst="rect">
                <a:avLst/>
              </a:prstGeom>
            </p:spPr>
          </p:pic>
          <p:sp>
            <p:nvSpPr>
              <p:cNvPr id="56" name="TextBox 55"/>
              <p:cNvSpPr txBox="1"/>
              <p:nvPr/>
            </p:nvSpPr>
            <p:spPr>
              <a:xfrm>
                <a:off x="8600989" y="2672808"/>
                <a:ext cx="943424"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Storage</a:t>
                </a:r>
              </a:p>
            </p:txBody>
          </p:sp>
        </p:grpSp>
        <p:grpSp>
          <p:nvGrpSpPr>
            <p:cNvPr id="38" name="Group 37"/>
            <p:cNvGrpSpPr/>
            <p:nvPr/>
          </p:nvGrpSpPr>
          <p:grpSpPr>
            <a:xfrm>
              <a:off x="9766273" y="1846951"/>
              <a:ext cx="943424" cy="950812"/>
              <a:chOff x="10610076" y="2020001"/>
              <a:chExt cx="943424" cy="950812"/>
            </a:xfrm>
          </p:grpSpPr>
          <p:pic>
            <p:nvPicPr>
              <p:cNvPr id="53" name="Picture 5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853188" y="2020001"/>
                <a:ext cx="457200" cy="457200"/>
              </a:xfrm>
              <a:prstGeom prst="rect">
                <a:avLst/>
              </a:prstGeom>
            </p:spPr>
          </p:pic>
          <p:sp>
            <p:nvSpPr>
              <p:cNvPr id="54" name="TextBox 53"/>
              <p:cNvSpPr txBox="1"/>
              <p:nvPr/>
            </p:nvSpPr>
            <p:spPr>
              <a:xfrm>
                <a:off x="10610076" y="2398349"/>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Event Hubs</a:t>
                </a:r>
              </a:p>
            </p:txBody>
          </p:sp>
        </p:grpSp>
        <p:grpSp>
          <p:nvGrpSpPr>
            <p:cNvPr id="39" name="Group 38"/>
            <p:cNvGrpSpPr/>
            <p:nvPr/>
          </p:nvGrpSpPr>
          <p:grpSpPr>
            <a:xfrm>
              <a:off x="8568483" y="2759970"/>
              <a:ext cx="943424" cy="948116"/>
              <a:chOff x="9002661" y="3227014"/>
              <a:chExt cx="943424" cy="948116"/>
            </a:xfrm>
          </p:grpSpPr>
          <p:pic>
            <p:nvPicPr>
              <p:cNvPr id="51" name="Picture 5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234246" y="3227014"/>
                <a:ext cx="457200" cy="457200"/>
              </a:xfrm>
              <a:prstGeom prst="rect">
                <a:avLst/>
              </a:prstGeom>
            </p:spPr>
          </p:pic>
          <p:sp>
            <p:nvSpPr>
              <p:cNvPr id="52" name="TextBox 51"/>
              <p:cNvSpPr txBox="1"/>
              <p:nvPr/>
            </p:nvSpPr>
            <p:spPr>
              <a:xfrm>
                <a:off x="9002661" y="3602666"/>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Machine Learning</a:t>
                </a:r>
              </a:p>
            </p:txBody>
          </p:sp>
        </p:grpSp>
        <p:grpSp>
          <p:nvGrpSpPr>
            <p:cNvPr id="40" name="Group 39"/>
            <p:cNvGrpSpPr/>
            <p:nvPr/>
          </p:nvGrpSpPr>
          <p:grpSpPr>
            <a:xfrm>
              <a:off x="9035599" y="4344290"/>
              <a:ext cx="1015682" cy="842205"/>
              <a:chOff x="10601932" y="1930074"/>
              <a:chExt cx="1015682" cy="842205"/>
            </a:xfrm>
          </p:grpSpPr>
          <p:pic>
            <p:nvPicPr>
              <p:cNvPr id="49" name="Picture 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866422" y="1930074"/>
                <a:ext cx="457200" cy="457200"/>
              </a:xfrm>
              <a:prstGeom prst="rect">
                <a:avLst/>
              </a:prstGeom>
            </p:spPr>
          </p:pic>
          <p:sp>
            <p:nvSpPr>
              <p:cNvPr id="50" name="TextBox 49"/>
              <p:cNvSpPr txBox="1"/>
              <p:nvPr/>
            </p:nvSpPr>
            <p:spPr>
              <a:xfrm>
                <a:off x="10601932" y="2338314"/>
                <a:ext cx="1015682"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SQL Server</a:t>
                </a:r>
              </a:p>
            </p:txBody>
          </p:sp>
        </p:grpSp>
        <p:grpSp>
          <p:nvGrpSpPr>
            <p:cNvPr id="41" name="Group 40"/>
            <p:cNvGrpSpPr/>
            <p:nvPr/>
          </p:nvGrpSpPr>
          <p:grpSpPr>
            <a:xfrm>
              <a:off x="9040195" y="1941060"/>
              <a:ext cx="943424" cy="887242"/>
              <a:chOff x="9002242" y="1575399"/>
              <a:chExt cx="943424" cy="887242"/>
            </a:xfrm>
          </p:grpSpPr>
          <p:pic>
            <p:nvPicPr>
              <p:cNvPr id="47" name="Picture 4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245773" y="1575399"/>
                <a:ext cx="457200" cy="457200"/>
              </a:xfrm>
              <a:prstGeom prst="rect">
                <a:avLst/>
              </a:prstGeom>
            </p:spPr>
          </p:pic>
          <p:sp>
            <p:nvSpPr>
              <p:cNvPr id="48" name="TextBox 47"/>
              <p:cNvSpPr txBox="1"/>
              <p:nvPr/>
            </p:nvSpPr>
            <p:spPr>
              <a:xfrm>
                <a:off x="9002242" y="1890177"/>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Stream Analytics</a:t>
                </a:r>
              </a:p>
            </p:txBody>
          </p:sp>
        </p:grpSp>
        <p:pic>
          <p:nvPicPr>
            <p:cNvPr id="42" name="Picture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94047" y="3228912"/>
              <a:ext cx="640080" cy="674100"/>
            </a:xfrm>
            <a:prstGeom prst="rect">
              <a:avLst/>
            </a:prstGeom>
          </p:spPr>
        </p:pic>
        <p:sp>
          <p:nvSpPr>
            <p:cNvPr id="43" name="TextBox 42"/>
            <p:cNvSpPr txBox="1"/>
            <p:nvPr/>
          </p:nvSpPr>
          <p:spPr>
            <a:xfrm>
              <a:off x="10304430" y="3778425"/>
              <a:ext cx="1087964"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t>Power BI</a:t>
              </a:r>
            </a:p>
          </p:txBody>
        </p:sp>
        <p:cxnSp>
          <p:nvCxnSpPr>
            <p:cNvPr id="44" name="Straight Arrow Connector 43"/>
            <p:cNvCxnSpPr/>
            <p:nvPr/>
          </p:nvCxnSpPr>
          <p:spPr>
            <a:xfrm>
              <a:off x="9983619" y="2759970"/>
              <a:ext cx="267392" cy="2987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9543440" y="3614383"/>
              <a:ext cx="541705"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0009385" y="4192804"/>
              <a:ext cx="295045" cy="35739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363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與</a:t>
            </a:r>
            <a:r>
              <a:rPr lang="en-AU" altLang="zh-TW" dirty="0"/>
              <a:t> Azure </a:t>
            </a:r>
            <a:r>
              <a:rPr lang="zh-TW" altLang="en-US" dirty="0"/>
              <a:t>服務整合</a:t>
            </a:r>
            <a:endParaRPr lang="en-US" dirty="0"/>
          </a:p>
        </p:txBody>
      </p:sp>
      <p:sp>
        <p:nvSpPr>
          <p:cNvPr id="33" name="Content Placeholder 32"/>
          <p:cNvSpPr>
            <a:spLocks noGrp="1"/>
          </p:cNvSpPr>
          <p:nvPr>
            <p:ph sz="quarter" idx="10"/>
          </p:nvPr>
        </p:nvSpPr>
        <p:spPr/>
        <p:txBody>
          <a:bodyPr/>
          <a:lstStyle/>
          <a:p>
            <a:r>
              <a:rPr lang="en-AU" dirty="0"/>
              <a:t>Power BI Desktop</a:t>
            </a:r>
            <a:endParaRPr lang="en-US" dirty="0"/>
          </a:p>
        </p:txBody>
      </p:sp>
      <p:sp>
        <p:nvSpPr>
          <p:cNvPr id="4" name="Text Placeholder 3"/>
          <p:cNvSpPr>
            <a:spLocks noGrp="1"/>
          </p:cNvSpPr>
          <p:nvPr>
            <p:ph type="body" sz="quarter" idx="11"/>
          </p:nvPr>
        </p:nvSpPr>
        <p:spPr>
          <a:xfrm>
            <a:off x="269876" y="1749425"/>
            <a:ext cx="5587586" cy="5108575"/>
          </a:xfrm>
        </p:spPr>
        <p:txBody>
          <a:bodyPr/>
          <a:lstStyle/>
          <a:p>
            <a:r>
              <a:rPr lang="zh-TW" altLang="en-US" dirty="0"/>
              <a:t>連接到不同的</a:t>
            </a:r>
            <a:r>
              <a:rPr lang="en-AU" dirty="0"/>
              <a:t> Azure </a:t>
            </a:r>
            <a:r>
              <a:rPr lang="zh-TW" altLang="en-US" dirty="0"/>
              <a:t>服務，並且建立查詢</a:t>
            </a:r>
            <a:endParaRPr lang="en-AU" dirty="0"/>
          </a:p>
          <a:p>
            <a:pPr lvl="1"/>
            <a:r>
              <a:rPr lang="zh-TW" altLang="en-US" dirty="0"/>
              <a:t>查詢可以與不同的資料來源進行整合，不一定要是 </a:t>
            </a:r>
            <a:r>
              <a:rPr lang="en-US" altLang="zh-TW" dirty="0"/>
              <a:t>Azure</a:t>
            </a:r>
            <a:endParaRPr lang="en-AU" dirty="0"/>
          </a:p>
          <a:p>
            <a:pPr lvl="1"/>
            <a:r>
              <a:rPr lang="zh-TW" altLang="en-US" dirty="0"/>
              <a:t>從</a:t>
            </a:r>
            <a:r>
              <a:rPr lang="en-AU" dirty="0"/>
              <a:t> Power BI Desktop </a:t>
            </a:r>
            <a:r>
              <a:rPr lang="zh-TW" altLang="en-US" dirty="0"/>
              <a:t>檔案中取出的資料集也可以重新讀取</a:t>
            </a:r>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684" y="1825765"/>
            <a:ext cx="4656223" cy="4648603"/>
          </a:xfrm>
          <a:prstGeom prst="rect">
            <a:avLst/>
          </a:prstGeom>
        </p:spPr>
      </p:pic>
    </p:spTree>
    <p:extLst>
      <p:ext uri="{BB962C8B-B14F-4D97-AF65-F5344CB8AC3E}">
        <p14:creationId xmlns:p14="http://schemas.microsoft.com/office/powerpoint/2010/main" val="224015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與</a:t>
            </a:r>
            <a:r>
              <a:rPr lang="en-AU" altLang="zh-TW" dirty="0"/>
              <a:t> Azure </a:t>
            </a:r>
            <a:r>
              <a:rPr lang="zh-TW" altLang="en-US" dirty="0"/>
              <a:t>服務整合</a:t>
            </a:r>
            <a:endParaRPr lang="en-US" dirty="0"/>
          </a:p>
        </p:txBody>
      </p:sp>
      <p:sp>
        <p:nvSpPr>
          <p:cNvPr id="33" name="Content Placeholder 32"/>
          <p:cNvSpPr>
            <a:spLocks noGrp="1"/>
          </p:cNvSpPr>
          <p:nvPr>
            <p:ph sz="quarter" idx="10"/>
          </p:nvPr>
        </p:nvSpPr>
        <p:spPr/>
        <p:txBody>
          <a:bodyPr/>
          <a:lstStyle/>
          <a:p>
            <a:r>
              <a:rPr lang="zh-TW" altLang="en-US" dirty="0"/>
              <a:t>透過 </a:t>
            </a:r>
            <a:r>
              <a:rPr lang="en-US" dirty="0"/>
              <a:t>Azure Stream Analytics </a:t>
            </a:r>
            <a:r>
              <a:rPr lang="zh-TW" altLang="en-US" dirty="0"/>
              <a:t>做即時儀表板更新</a:t>
            </a:r>
          </a:p>
        </p:txBody>
      </p:sp>
      <p:sp>
        <p:nvSpPr>
          <p:cNvPr id="4" name="Text Placeholder 3"/>
          <p:cNvSpPr>
            <a:spLocks noGrp="1"/>
          </p:cNvSpPr>
          <p:nvPr>
            <p:ph type="body" sz="quarter" idx="11"/>
          </p:nvPr>
        </p:nvSpPr>
        <p:spPr/>
        <p:txBody>
          <a:bodyPr/>
          <a:lstStyle/>
          <a:p>
            <a:r>
              <a:rPr lang="en-AU" dirty="0"/>
              <a:t>Use Azure Stream Analytics to push live, streaming data to Power BI</a:t>
            </a:r>
          </a:p>
          <a:p>
            <a:pPr lvl="1"/>
            <a:r>
              <a:rPr lang="en-AU" dirty="0"/>
              <a:t>Enables real-time dashboards at scale, over data from devices and applications</a:t>
            </a:r>
          </a:p>
          <a:p>
            <a:pPr lvl="1"/>
            <a:r>
              <a:rPr lang="en-AU" dirty="0"/>
              <a:t>Can stream millions of events per second</a:t>
            </a:r>
          </a:p>
          <a:p>
            <a:pPr lvl="1"/>
            <a:r>
              <a:rPr lang="en-AU" dirty="0"/>
              <a:t>Can perform aggregation over time windows</a:t>
            </a:r>
          </a:p>
          <a:p>
            <a:endParaRPr lang="en-US" dirty="0"/>
          </a:p>
        </p:txBody>
      </p:sp>
      <p:pic>
        <p:nvPicPr>
          <p:cNvPr id="10" name="Picture 9"/>
          <p:cNvPicPr>
            <a:picLocks noChangeAspect="1"/>
          </p:cNvPicPr>
          <p:nvPr/>
        </p:nvPicPr>
        <p:blipFill>
          <a:blip r:embed="rId2"/>
          <a:stretch>
            <a:fillRect/>
          </a:stretch>
        </p:blipFill>
        <p:spPr>
          <a:xfrm>
            <a:off x="8686962" y="4044294"/>
            <a:ext cx="2781843" cy="1969170"/>
          </a:xfrm>
          <a:prstGeom prst="rect">
            <a:avLst/>
          </a:prstGeom>
        </p:spPr>
      </p:pic>
      <p:pic>
        <p:nvPicPr>
          <p:cNvPr id="11" name="Picture 10"/>
          <p:cNvPicPr>
            <a:picLocks noChangeAspect="1"/>
          </p:cNvPicPr>
          <p:nvPr/>
        </p:nvPicPr>
        <p:blipFill>
          <a:blip r:embed="rId3"/>
          <a:stretch>
            <a:fillRect/>
          </a:stretch>
        </p:blipFill>
        <p:spPr>
          <a:xfrm>
            <a:off x="703648" y="4412535"/>
            <a:ext cx="7748325" cy="1232688"/>
          </a:xfrm>
          <a:prstGeom prst="rect">
            <a:avLst/>
          </a:prstGeom>
        </p:spPr>
      </p:pic>
      <p:sp>
        <p:nvSpPr>
          <p:cNvPr id="13" name="TextBox 12"/>
          <p:cNvSpPr txBox="1"/>
          <p:nvPr/>
        </p:nvSpPr>
        <p:spPr>
          <a:xfrm>
            <a:off x="269240" y="6070173"/>
            <a:ext cx="8066377"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a:t>
            </a:r>
            <a:r>
              <a:rPr lang="en-US" dirty="0">
                <a:gradFill>
                  <a:gsLst>
                    <a:gs pos="2917">
                      <a:schemeClr val="tx1"/>
                    </a:gs>
                    <a:gs pos="30000">
                      <a:schemeClr val="tx1"/>
                    </a:gs>
                  </a:gsLst>
                  <a:lin ang="5400000" scaled="0"/>
                </a:gradFill>
              </a:rPr>
              <a:t>Use Q&amp;A to ask: “Show Web Requests where Timestamp </a:t>
            </a:r>
            <a:r>
              <a:rPr lang="en-US" u="sng" dirty="0">
                <a:gradFill>
                  <a:gsLst>
                    <a:gs pos="2917">
                      <a:schemeClr val="tx1"/>
                    </a:gs>
                    <a:gs pos="30000">
                      <a:schemeClr val="tx1"/>
                    </a:gs>
                  </a:gsLst>
                  <a:lin ang="5400000" scaled="0"/>
                </a:gradFill>
              </a:rPr>
              <a:t>is last minute</a:t>
            </a:r>
            <a:r>
              <a:rPr lang="en-US"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31926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5049078" y="2347464"/>
            <a:ext cx="6321955" cy="3456988"/>
          </a:xfrm>
          <a:prstGeom prst="rect">
            <a:avLst/>
          </a:prstGeom>
        </p:spPr>
      </p:pic>
      <p:sp>
        <p:nvSpPr>
          <p:cNvPr id="2" name="Title 1"/>
          <p:cNvSpPr>
            <a:spLocks noGrp="1"/>
          </p:cNvSpPr>
          <p:nvPr>
            <p:ph type="title"/>
          </p:nvPr>
        </p:nvSpPr>
        <p:spPr/>
        <p:txBody>
          <a:bodyPr/>
          <a:lstStyle/>
          <a:p>
            <a:r>
              <a:rPr lang="zh-TW" altLang="en-US" dirty="0"/>
              <a:t>與</a:t>
            </a:r>
            <a:r>
              <a:rPr lang="en-AU" altLang="zh-TW" dirty="0"/>
              <a:t> Azure </a:t>
            </a:r>
            <a:r>
              <a:rPr lang="zh-TW" altLang="en-US" dirty="0"/>
              <a:t>服務整合</a:t>
            </a:r>
            <a:endParaRPr lang="en-US" dirty="0"/>
          </a:p>
        </p:txBody>
      </p:sp>
      <p:sp>
        <p:nvSpPr>
          <p:cNvPr id="3" name="Content Placeholder 2"/>
          <p:cNvSpPr>
            <a:spLocks noGrp="1"/>
          </p:cNvSpPr>
          <p:nvPr>
            <p:ph sz="quarter" idx="10"/>
          </p:nvPr>
        </p:nvSpPr>
        <p:spPr/>
        <p:txBody>
          <a:bodyPr/>
          <a:lstStyle/>
          <a:p>
            <a:r>
              <a:rPr lang="zh-TW" altLang="en-US" dirty="0"/>
              <a:t>進階分析操作</a:t>
            </a:r>
            <a:endParaRPr lang="en-US" dirty="0"/>
          </a:p>
        </p:txBody>
      </p:sp>
      <p:sp>
        <p:nvSpPr>
          <p:cNvPr id="4" name="Text Placeholder 3"/>
          <p:cNvSpPr>
            <a:spLocks noGrp="1"/>
          </p:cNvSpPr>
          <p:nvPr>
            <p:ph type="body" sz="quarter" idx="11"/>
          </p:nvPr>
        </p:nvSpPr>
        <p:spPr>
          <a:xfrm>
            <a:off x="269876" y="1749425"/>
            <a:ext cx="5110508" cy="5108575"/>
          </a:xfrm>
        </p:spPr>
        <p:txBody>
          <a:bodyPr/>
          <a:lstStyle/>
          <a:p>
            <a:r>
              <a:rPr lang="zh-TW" altLang="en-US" dirty="0"/>
              <a:t>組合</a:t>
            </a:r>
            <a:r>
              <a:rPr lang="en-US" dirty="0"/>
              <a:t> Azure </a:t>
            </a:r>
            <a:r>
              <a:rPr lang="zh-TW" altLang="en-US" dirty="0"/>
              <a:t>服務來驅動進階資料分析</a:t>
            </a:r>
            <a:r>
              <a:rPr lang="en-US" dirty="0"/>
              <a:t>:</a:t>
            </a:r>
          </a:p>
          <a:p>
            <a:pPr lvl="1"/>
            <a:r>
              <a:rPr lang="en-AU" b="1" dirty="0"/>
              <a:t>Azure HDInsight</a:t>
            </a:r>
            <a:r>
              <a:rPr lang="en-AU" dirty="0"/>
              <a:t>: </a:t>
            </a:r>
            <a:br>
              <a:rPr lang="en-AU" dirty="0"/>
            </a:br>
            <a:r>
              <a:rPr lang="zh-TW" altLang="en-US" dirty="0"/>
              <a:t>處理大數據</a:t>
            </a:r>
            <a:endParaRPr lang="en-AU" dirty="0"/>
          </a:p>
          <a:p>
            <a:pPr lvl="1"/>
            <a:r>
              <a:rPr lang="en-AU" b="1" dirty="0"/>
              <a:t>Azure Machine Learning</a:t>
            </a:r>
            <a:r>
              <a:rPr lang="en-AU" dirty="0"/>
              <a:t>: </a:t>
            </a:r>
            <a:br>
              <a:rPr lang="en-US" dirty="0"/>
            </a:br>
            <a:r>
              <a:rPr lang="zh-TW" altLang="en-US" dirty="0"/>
              <a:t>預測性分析</a:t>
            </a:r>
            <a:endParaRPr lang="en-AU" dirty="0"/>
          </a:p>
          <a:p>
            <a:pPr lvl="1"/>
            <a:r>
              <a:rPr lang="en-AU" b="1" dirty="0"/>
              <a:t>Azure Data Factory</a:t>
            </a:r>
            <a:r>
              <a:rPr lang="en-AU" dirty="0"/>
              <a:t>: </a:t>
            </a:r>
            <a:br>
              <a:rPr lang="en-AU" dirty="0"/>
            </a:br>
            <a:r>
              <a:rPr lang="zh-TW" altLang="en-US" dirty="0"/>
              <a:t>排程及延展</a:t>
            </a:r>
            <a:endParaRPr lang="en-US" dirty="0"/>
          </a:p>
        </p:txBody>
      </p:sp>
    </p:spTree>
    <p:extLst>
      <p:ext uri="{BB962C8B-B14F-4D97-AF65-F5344CB8AC3E}">
        <p14:creationId xmlns:p14="http://schemas.microsoft.com/office/powerpoint/2010/main" val="129511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03</a:t>
            </a:r>
            <a:br>
              <a:rPr lang="en-US" dirty="0"/>
            </a:br>
            <a:r>
              <a:rPr lang="zh-TW" altLang="en-US" dirty="0"/>
              <a:t>從資料集拉出報表</a:t>
            </a:r>
            <a:endParaRPr lang="en-US" dirty="0"/>
          </a:p>
        </p:txBody>
      </p:sp>
      <p:sp>
        <p:nvSpPr>
          <p:cNvPr id="3" name="Text Placeholder 2"/>
          <p:cNvSpPr>
            <a:spLocks noGrp="1"/>
          </p:cNvSpPr>
          <p:nvPr>
            <p:ph type="body" sz="quarter" idx="10"/>
          </p:nvPr>
        </p:nvSpPr>
        <p:spPr/>
        <p:txBody>
          <a:bodyPr/>
          <a:lstStyle/>
          <a:p>
            <a:r>
              <a:rPr lang="zh-TW" altLang="en-US" dirty="0"/>
              <a:t>認識 </a:t>
            </a:r>
            <a:r>
              <a:rPr lang="en-US" altLang="zh-TW" dirty="0"/>
              <a:t>Power BI Desktop</a:t>
            </a:r>
          </a:p>
          <a:p>
            <a:r>
              <a:rPr lang="zh-TW" altLang="en-US" dirty="0"/>
              <a:t>視覺化工具</a:t>
            </a:r>
            <a:endParaRPr lang="en-US" altLang="zh-TW" dirty="0"/>
          </a:p>
          <a:p>
            <a:r>
              <a:rPr lang="zh-TW" altLang="en-US" dirty="0"/>
              <a:t>上傳至 </a:t>
            </a:r>
            <a:r>
              <a:rPr lang="en-US" altLang="zh-TW" dirty="0"/>
              <a:t>PowerBI.com</a:t>
            </a:r>
          </a:p>
          <a:p>
            <a:r>
              <a:rPr lang="zh-TW" altLang="en-US" dirty="0"/>
              <a:t>儀表板</a:t>
            </a:r>
            <a:endParaRPr lang="en-US" dirty="0"/>
          </a:p>
          <a:p>
            <a:endParaRPr lang="en-US" dirty="0"/>
          </a:p>
        </p:txBody>
      </p:sp>
    </p:spTree>
    <p:extLst>
      <p:ext uri="{BB962C8B-B14F-4D97-AF65-F5344CB8AC3E}">
        <p14:creationId xmlns:p14="http://schemas.microsoft.com/office/powerpoint/2010/main" val="38410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dirty="0"/>
              <a:t> Power BI Desktop </a:t>
            </a:r>
            <a:r>
              <a:rPr lang="zh-TW" altLang="en-US" dirty="0"/>
              <a:t>開始</a:t>
            </a:r>
            <a:endParaRPr lang="en-AU" dirty="0"/>
          </a:p>
        </p:txBody>
      </p:sp>
      <p:sp>
        <p:nvSpPr>
          <p:cNvPr id="8" name="Content Placeholder 7"/>
          <p:cNvSpPr>
            <a:spLocks noGrp="1"/>
          </p:cNvSpPr>
          <p:nvPr>
            <p:ph sz="quarter" idx="10"/>
          </p:nvPr>
        </p:nvSpPr>
        <p:spPr/>
        <p:txBody>
          <a:bodyPr/>
          <a:lstStyle/>
          <a:p>
            <a:r>
              <a:rPr lang="zh-TW" altLang="en-US" dirty="0"/>
              <a:t>用戶操作</a:t>
            </a:r>
            <a:r>
              <a:rPr lang="en-AU" dirty="0"/>
              <a:t>: </a:t>
            </a:r>
            <a:r>
              <a:rPr lang="zh-TW" altLang="en-US" dirty="0"/>
              <a:t>取得資料</a:t>
            </a:r>
            <a:endParaRPr lang="en-US" dirty="0"/>
          </a:p>
        </p:txBody>
      </p:sp>
      <p:sp>
        <p:nvSpPr>
          <p:cNvPr id="4" name="Text Placeholder 3"/>
          <p:cNvSpPr>
            <a:spLocks noGrp="1"/>
          </p:cNvSpPr>
          <p:nvPr>
            <p:ph type="body" sz="quarter" idx="11"/>
          </p:nvPr>
        </p:nvSpPr>
        <p:spPr>
          <a:xfrm>
            <a:off x="269875" y="3811799"/>
            <a:ext cx="11655425" cy="3046202"/>
          </a:xfrm>
        </p:spPr>
        <p:txBody>
          <a:bodyPr>
            <a:normAutofit/>
          </a:bodyPr>
          <a:lstStyle/>
          <a:p>
            <a:r>
              <a:rPr lang="en-US" dirty="0"/>
              <a:t>“</a:t>
            </a:r>
            <a:r>
              <a:rPr lang="zh-TW" altLang="en-US" dirty="0"/>
              <a:t>取得資料 </a:t>
            </a:r>
            <a:r>
              <a:rPr lang="en-US" altLang="zh-TW" dirty="0"/>
              <a:t>(getting data)</a:t>
            </a:r>
            <a:r>
              <a:rPr lang="en-US" dirty="0"/>
              <a:t>” </a:t>
            </a:r>
            <a:r>
              <a:rPr lang="zh-TW" altLang="en-US" dirty="0"/>
              <a:t>被定義為一種查詢</a:t>
            </a:r>
            <a:endParaRPr lang="en-US" dirty="0"/>
          </a:p>
          <a:p>
            <a:pPr lvl="1"/>
            <a:r>
              <a:rPr lang="zh-TW" altLang="en-US" dirty="0"/>
              <a:t>資料來源包括檔案、資料庫、</a:t>
            </a:r>
            <a:r>
              <a:rPr lang="en-US" altLang="zh-TW" dirty="0"/>
              <a:t>Azure </a:t>
            </a:r>
            <a:r>
              <a:rPr lang="zh-TW" altLang="en-US" dirty="0"/>
              <a:t>及其它</a:t>
            </a:r>
            <a:endParaRPr lang="en-US" dirty="0"/>
          </a:p>
          <a:p>
            <a:r>
              <a:rPr lang="zh-TW" altLang="en-US" dirty="0"/>
              <a:t>能簡單快速地以</a:t>
            </a:r>
            <a:r>
              <a:rPr lang="en-AU" dirty="0"/>
              <a:t> “as is” </a:t>
            </a:r>
            <a:r>
              <a:rPr lang="zh-TW" altLang="en-US" dirty="0"/>
              <a:t>載入資料</a:t>
            </a:r>
            <a:endParaRPr lang="en-AU" dirty="0"/>
          </a:p>
          <a:p>
            <a:pPr lvl="1"/>
            <a:r>
              <a:rPr lang="zh-TW" altLang="en-US" dirty="0"/>
              <a:t>基本操作</a:t>
            </a:r>
            <a:r>
              <a:rPr lang="en-AU" dirty="0"/>
              <a:t>: Select type </a:t>
            </a:r>
            <a:r>
              <a:rPr lang="en-AU" dirty="0">
                <a:latin typeface="Courier New" panose="02070309020205020404" pitchFamily="49" charset="0"/>
                <a:cs typeface="Courier New" panose="02070309020205020404" pitchFamily="49" charset="0"/>
              </a:rPr>
              <a:t>►</a:t>
            </a:r>
            <a:r>
              <a:rPr lang="en-AU" dirty="0"/>
              <a:t> Define connection </a:t>
            </a:r>
            <a:r>
              <a:rPr lang="en-AU" dirty="0">
                <a:latin typeface="Courier New" panose="02070309020205020404" pitchFamily="49" charset="0"/>
                <a:cs typeface="Courier New" panose="02070309020205020404" pitchFamily="49" charset="0"/>
              </a:rPr>
              <a:t>►</a:t>
            </a:r>
            <a:r>
              <a:rPr lang="en-AU" dirty="0"/>
              <a:t> Authenticate </a:t>
            </a:r>
            <a:r>
              <a:rPr lang="en-AU" dirty="0">
                <a:latin typeface="Courier New" panose="02070309020205020404" pitchFamily="49" charset="0"/>
                <a:cs typeface="Courier New" panose="02070309020205020404" pitchFamily="49" charset="0"/>
              </a:rPr>
              <a:t>►</a:t>
            </a:r>
            <a:r>
              <a:rPr lang="en-AU" dirty="0"/>
              <a:t> Load</a:t>
            </a:r>
          </a:p>
          <a:p>
            <a:pPr lvl="1"/>
            <a:r>
              <a:rPr lang="en-AU" dirty="0"/>
              <a:t>Optionally, the </a:t>
            </a:r>
            <a:r>
              <a:rPr lang="en-AU" b="1" dirty="0"/>
              <a:t>Query Editor </a:t>
            </a:r>
            <a:r>
              <a:rPr lang="en-AU" dirty="0"/>
              <a:t>can be used to transform queries</a:t>
            </a:r>
          </a:p>
        </p:txBody>
      </p:sp>
      <p:pic>
        <p:nvPicPr>
          <p:cNvPr id="10" name="Picture 9"/>
          <p:cNvPicPr>
            <a:picLocks noChangeAspect="1"/>
          </p:cNvPicPr>
          <p:nvPr/>
        </p:nvPicPr>
        <p:blipFill rotWithShape="1">
          <a:blip r:embed="rId3"/>
          <a:srcRect b="63878"/>
          <a:stretch/>
        </p:blipFill>
        <p:spPr>
          <a:xfrm>
            <a:off x="458930" y="1734894"/>
            <a:ext cx="10593641" cy="1721740"/>
          </a:xfrm>
          <a:prstGeom prst="rect">
            <a:avLst/>
          </a:prstGeom>
        </p:spPr>
      </p:pic>
      <p:sp>
        <p:nvSpPr>
          <p:cNvPr id="13" name="Rectangle 12"/>
          <p:cNvSpPr/>
          <p:nvPr/>
        </p:nvSpPr>
        <p:spPr bwMode="auto">
          <a:xfrm>
            <a:off x="1999623" y="2009671"/>
            <a:ext cx="753626" cy="152735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041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58930" y="1734893"/>
            <a:ext cx="10593641" cy="4766391"/>
          </a:xfrm>
          <a:prstGeom prst="rect">
            <a:avLst/>
          </a:prstGeom>
        </p:spPr>
      </p:pic>
      <p:sp>
        <p:nvSpPr>
          <p:cNvPr id="2" name="Title 1"/>
          <p:cNvSpPr>
            <a:spLocks noGrp="1"/>
          </p:cNvSpPr>
          <p:nvPr>
            <p:ph type="title"/>
          </p:nvPr>
        </p:nvSpPr>
        <p:spPr/>
        <p:txBody>
          <a:bodyPr/>
          <a:lstStyle/>
          <a:p>
            <a:r>
              <a:rPr lang="zh-TW" altLang="en-US" dirty="0"/>
              <a:t>從</a:t>
            </a:r>
            <a:r>
              <a:rPr lang="en-AU" altLang="zh-TW" dirty="0"/>
              <a:t> Power BI Desktop </a:t>
            </a:r>
            <a:r>
              <a:rPr lang="zh-TW" altLang="en-US" dirty="0"/>
              <a:t>開始</a:t>
            </a:r>
            <a:endParaRPr lang="en-US" dirty="0"/>
          </a:p>
        </p:txBody>
      </p:sp>
      <p:sp>
        <p:nvSpPr>
          <p:cNvPr id="3" name="Content Placeholder 2"/>
          <p:cNvSpPr>
            <a:spLocks noGrp="1"/>
          </p:cNvSpPr>
          <p:nvPr>
            <p:ph sz="quarter" idx="10"/>
          </p:nvPr>
        </p:nvSpPr>
        <p:spPr/>
        <p:txBody>
          <a:bodyPr/>
          <a:lstStyle/>
          <a:p>
            <a:r>
              <a:rPr lang="zh-TW" altLang="en-US" dirty="0"/>
              <a:t>用戶操作</a:t>
            </a:r>
            <a:r>
              <a:rPr lang="en-AU" dirty="0"/>
              <a:t>: </a:t>
            </a:r>
            <a:r>
              <a:rPr lang="zh-TW" altLang="en-US" dirty="0"/>
              <a:t>三種內容檢視</a:t>
            </a:r>
            <a:endParaRPr lang="en-US" dirty="0"/>
          </a:p>
        </p:txBody>
      </p:sp>
      <p:grpSp>
        <p:nvGrpSpPr>
          <p:cNvPr id="10" name="Group 9"/>
          <p:cNvGrpSpPr/>
          <p:nvPr/>
        </p:nvGrpSpPr>
        <p:grpSpPr>
          <a:xfrm>
            <a:off x="1281887" y="3504158"/>
            <a:ext cx="2938421" cy="627864"/>
            <a:chOff x="1101017" y="3524255"/>
            <a:chExt cx="2938421" cy="627864"/>
          </a:xfrm>
        </p:grpSpPr>
        <p:cxnSp>
          <p:nvCxnSpPr>
            <p:cNvPr id="6" name="Straight Arrow Connector 5"/>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8462" y="3524255"/>
              <a:ext cx="2280976"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b="1" dirty="0">
                  <a:gradFill>
                    <a:gsLst>
                      <a:gs pos="2917">
                        <a:schemeClr val="tx1"/>
                      </a:gs>
                      <a:gs pos="30000">
                        <a:schemeClr val="tx1"/>
                      </a:gs>
                    </a:gsLst>
                    <a:lin ang="5400000" scaled="0"/>
                  </a:gradFill>
                </a:rPr>
                <a:t>報表</a:t>
              </a:r>
              <a:r>
                <a:rPr lang="en-AU" sz="2400" dirty="0">
                  <a:gradFill>
                    <a:gsLst>
                      <a:gs pos="2917">
                        <a:schemeClr val="tx1"/>
                      </a:gs>
                      <a:gs pos="30000">
                        <a:schemeClr val="tx1"/>
                      </a:gs>
                    </a:gsLst>
                    <a:lin ang="5400000" scaled="0"/>
                  </a:gradFill>
                </a:rPr>
                <a:t> </a:t>
              </a:r>
              <a:r>
                <a:rPr lang="zh-TW" altLang="en-US" sz="2400" dirty="0">
                  <a:gradFill>
                    <a:gsLst>
                      <a:gs pos="2917">
                        <a:schemeClr val="tx1"/>
                      </a:gs>
                      <a:gs pos="30000">
                        <a:schemeClr val="tx1"/>
                      </a:gs>
                    </a:gsLst>
                    <a:lin ang="5400000" scaled="0"/>
                  </a:gradFill>
                </a:rPr>
                <a:t>檢視</a:t>
              </a:r>
              <a:endParaRPr lang="en-US" sz="2400" dirty="0" err="1">
                <a:gradFill>
                  <a:gsLst>
                    <a:gs pos="2917">
                      <a:schemeClr val="tx1"/>
                    </a:gs>
                    <a:gs pos="30000">
                      <a:schemeClr val="tx1"/>
                    </a:gs>
                  </a:gsLst>
                  <a:lin ang="5400000" scaled="0"/>
                </a:gradFill>
              </a:endParaRPr>
            </a:p>
          </p:txBody>
        </p:sp>
      </p:grpSp>
      <p:grpSp>
        <p:nvGrpSpPr>
          <p:cNvPr id="11" name="Group 10"/>
          <p:cNvGrpSpPr/>
          <p:nvPr/>
        </p:nvGrpSpPr>
        <p:grpSpPr>
          <a:xfrm>
            <a:off x="1281887" y="4129633"/>
            <a:ext cx="2938421" cy="627864"/>
            <a:chOff x="1101017" y="3524255"/>
            <a:chExt cx="2938421" cy="627864"/>
          </a:xfrm>
        </p:grpSpPr>
        <p:cxnSp>
          <p:nvCxnSpPr>
            <p:cNvPr id="12" name="Straight Arrow Connector 11"/>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58462" y="3524255"/>
              <a:ext cx="2280976"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b="1" dirty="0">
                  <a:gradFill>
                    <a:gsLst>
                      <a:gs pos="2917">
                        <a:schemeClr val="tx1"/>
                      </a:gs>
                      <a:gs pos="30000">
                        <a:schemeClr val="tx1"/>
                      </a:gs>
                    </a:gsLst>
                    <a:lin ang="5400000" scaled="0"/>
                  </a:gradFill>
                </a:rPr>
                <a:t>資料</a:t>
              </a:r>
              <a:r>
                <a:rPr lang="en-AU" sz="2400" dirty="0">
                  <a:gradFill>
                    <a:gsLst>
                      <a:gs pos="2917">
                        <a:schemeClr val="tx1"/>
                      </a:gs>
                      <a:gs pos="30000">
                        <a:schemeClr val="tx1"/>
                      </a:gs>
                    </a:gsLst>
                    <a:lin ang="5400000" scaled="0"/>
                  </a:gradFill>
                </a:rPr>
                <a:t> </a:t>
              </a:r>
              <a:r>
                <a:rPr lang="zh-TW" altLang="en-US" sz="2400" dirty="0">
                  <a:gradFill>
                    <a:gsLst>
                      <a:gs pos="2917">
                        <a:schemeClr val="tx1"/>
                      </a:gs>
                      <a:gs pos="30000">
                        <a:schemeClr val="tx1"/>
                      </a:gs>
                    </a:gsLst>
                    <a:lin ang="5400000" scaled="0"/>
                  </a:gradFill>
                </a:rPr>
                <a:t>檢視</a:t>
              </a:r>
              <a:endParaRPr lang="en-US" sz="2400" dirty="0" err="1">
                <a:gradFill>
                  <a:gsLst>
                    <a:gs pos="2917">
                      <a:schemeClr val="tx1"/>
                    </a:gs>
                    <a:gs pos="30000">
                      <a:schemeClr val="tx1"/>
                    </a:gs>
                  </a:gsLst>
                  <a:lin ang="5400000" scaled="0"/>
                </a:gradFill>
              </a:endParaRPr>
            </a:p>
          </p:txBody>
        </p:sp>
      </p:grpSp>
      <p:grpSp>
        <p:nvGrpSpPr>
          <p:cNvPr id="14" name="Group 13"/>
          <p:cNvGrpSpPr/>
          <p:nvPr/>
        </p:nvGrpSpPr>
        <p:grpSpPr>
          <a:xfrm>
            <a:off x="1281887" y="4755107"/>
            <a:ext cx="3742288" cy="627864"/>
            <a:chOff x="1101017" y="3524255"/>
            <a:chExt cx="3742288" cy="627864"/>
          </a:xfrm>
        </p:grpSpPr>
        <p:cxnSp>
          <p:nvCxnSpPr>
            <p:cNvPr id="15" name="Straight Arrow Connector 14"/>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58461" y="3524255"/>
              <a:ext cx="3084844"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b="1" dirty="0">
                  <a:gradFill>
                    <a:gsLst>
                      <a:gs pos="2917">
                        <a:schemeClr val="tx1"/>
                      </a:gs>
                      <a:gs pos="30000">
                        <a:schemeClr val="tx1"/>
                      </a:gs>
                    </a:gsLst>
                    <a:lin ang="5400000" scaled="0"/>
                  </a:gradFill>
                </a:rPr>
                <a:t>關聯</a:t>
              </a:r>
              <a:r>
                <a:rPr lang="en-AU" sz="2400" dirty="0">
                  <a:gradFill>
                    <a:gsLst>
                      <a:gs pos="2917">
                        <a:schemeClr val="tx1"/>
                      </a:gs>
                      <a:gs pos="30000">
                        <a:schemeClr val="tx1"/>
                      </a:gs>
                    </a:gsLst>
                    <a:lin ang="5400000" scaled="0"/>
                  </a:gradFill>
                </a:rPr>
                <a:t> </a:t>
              </a:r>
              <a:r>
                <a:rPr lang="zh-TW" altLang="en-US" sz="2400" dirty="0">
                  <a:gradFill>
                    <a:gsLst>
                      <a:gs pos="2917">
                        <a:schemeClr val="tx1"/>
                      </a:gs>
                      <a:gs pos="30000">
                        <a:schemeClr val="tx1"/>
                      </a:gs>
                    </a:gsLst>
                    <a:lin ang="5400000" scaled="0"/>
                  </a:gradFill>
                </a:rPr>
                <a:t>檢視</a:t>
              </a:r>
              <a:endParaRPr lang="en-US" sz="24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3290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從</a:t>
            </a:r>
            <a:r>
              <a:rPr lang="en-AU" altLang="zh-TW" dirty="0"/>
              <a:t> Power BI Desktop </a:t>
            </a:r>
            <a:r>
              <a:rPr lang="zh-TW" altLang="en-US" dirty="0"/>
              <a:t>開始</a:t>
            </a:r>
            <a:endParaRPr lang="en-US" dirty="0"/>
          </a:p>
        </p:txBody>
      </p:sp>
      <p:sp>
        <p:nvSpPr>
          <p:cNvPr id="3" name="Content Placeholder 2"/>
          <p:cNvSpPr>
            <a:spLocks noGrp="1"/>
          </p:cNvSpPr>
          <p:nvPr>
            <p:ph sz="quarter" idx="10"/>
          </p:nvPr>
        </p:nvSpPr>
        <p:spPr/>
        <p:txBody>
          <a:bodyPr/>
          <a:lstStyle/>
          <a:p>
            <a:r>
              <a:rPr lang="en-AU" dirty="0"/>
              <a:t>User experience: Report view</a:t>
            </a:r>
            <a:endParaRPr lang="en-US" dirty="0"/>
          </a:p>
        </p:txBody>
      </p:sp>
      <p:sp>
        <p:nvSpPr>
          <p:cNvPr id="4" name="Text Placeholder 3"/>
          <p:cNvSpPr>
            <a:spLocks noGrp="1"/>
          </p:cNvSpPr>
          <p:nvPr>
            <p:ph type="body" sz="quarter" idx="11"/>
          </p:nvPr>
        </p:nvSpPr>
        <p:spPr/>
        <p:txBody>
          <a:bodyPr/>
          <a:lstStyle/>
          <a:p>
            <a:r>
              <a:rPr lang="en-US" dirty="0"/>
              <a:t>Work in </a:t>
            </a:r>
            <a:r>
              <a:rPr lang="en-US" b="1" dirty="0"/>
              <a:t>Report View </a:t>
            </a:r>
            <a:r>
              <a:rPr lang="en-US" dirty="0"/>
              <a:t>to create any number of report pages with visualizations</a:t>
            </a:r>
          </a:p>
          <a:p>
            <a:pPr lvl="1"/>
            <a:r>
              <a:rPr lang="en-US" dirty="0"/>
              <a:t>It provides almost the same design experience as the report Editing View in the Power BI service</a:t>
            </a:r>
          </a:p>
          <a:p>
            <a:pPr lvl="1"/>
            <a:r>
              <a:rPr lang="en-US" dirty="0"/>
              <a:t>A report will have at least one blank page to start, and any number of pages can be added</a:t>
            </a:r>
          </a:p>
          <a:p>
            <a:pPr lvl="1"/>
            <a:r>
              <a:rPr lang="en-US" dirty="0"/>
              <a:t>Pages appear, and can be managed, in the navigator pane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47" y="5124661"/>
            <a:ext cx="3877673" cy="1377242"/>
          </a:xfrm>
          <a:prstGeom prst="rect">
            <a:avLst/>
          </a:prstGeom>
        </p:spPr>
      </p:pic>
    </p:spTree>
    <p:extLst>
      <p:ext uri="{BB962C8B-B14F-4D97-AF65-F5344CB8AC3E}">
        <p14:creationId xmlns:p14="http://schemas.microsoft.com/office/powerpoint/2010/main" val="116676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Power BI Desktop</a:t>
            </a:r>
            <a:endParaRPr lang="en-US" dirty="0"/>
          </a:p>
        </p:txBody>
      </p:sp>
      <p:sp>
        <p:nvSpPr>
          <p:cNvPr id="3" name="Content Placeholder 2"/>
          <p:cNvSpPr>
            <a:spLocks noGrp="1"/>
          </p:cNvSpPr>
          <p:nvPr>
            <p:ph sz="quarter" idx="10"/>
          </p:nvPr>
        </p:nvSpPr>
        <p:spPr/>
        <p:txBody>
          <a:bodyPr/>
          <a:lstStyle/>
          <a:p>
            <a:r>
              <a:rPr lang="en-AU" dirty="0"/>
              <a:t>User experience: Report view: Continued</a:t>
            </a:r>
            <a:endParaRPr lang="en-US" dirty="0"/>
          </a:p>
        </p:txBody>
      </p:sp>
      <p:sp>
        <p:nvSpPr>
          <p:cNvPr id="4" name="Text Placeholder 3"/>
          <p:cNvSpPr>
            <a:spLocks noGrp="1"/>
          </p:cNvSpPr>
          <p:nvPr>
            <p:ph type="body" sz="quarter" idx="11"/>
          </p:nvPr>
        </p:nvSpPr>
        <p:spPr/>
        <p:txBody>
          <a:bodyPr>
            <a:normAutofit fontScale="92500"/>
          </a:bodyPr>
          <a:lstStyle/>
          <a:p>
            <a:r>
              <a:rPr lang="en-US" dirty="0"/>
              <a:t>The intent of the application is to land the user on the report canvas as quickly as possible</a:t>
            </a:r>
          </a:p>
          <a:p>
            <a:pPr lvl="1"/>
            <a:r>
              <a:rPr lang="en-AU" dirty="0"/>
              <a:t>Built-in intelligence will often infer relationships, and detect data types and categories</a:t>
            </a:r>
          </a:p>
          <a:p>
            <a:pPr lvl="1"/>
            <a:r>
              <a:rPr lang="en-AU" dirty="0"/>
              <a:t>Evidence suggests that most schemas are relatively simple, and so the optimized path is: Load data </a:t>
            </a:r>
            <a:r>
              <a:rPr lang="en-AU" dirty="0">
                <a:latin typeface="Courier New" panose="02070309020205020404" pitchFamily="49" charset="0"/>
                <a:cs typeface="Courier New" panose="02070309020205020404" pitchFamily="49" charset="0"/>
              </a:rPr>
              <a:t>►</a:t>
            </a:r>
            <a:r>
              <a:rPr lang="en-AU" dirty="0"/>
              <a:t> Visualize</a:t>
            </a:r>
          </a:p>
          <a:p>
            <a:r>
              <a:rPr lang="en-AU" dirty="0"/>
              <a:t>Many </a:t>
            </a:r>
            <a:r>
              <a:rPr lang="en-US" dirty="0"/>
              <a:t>model</a:t>
            </a:r>
            <a:r>
              <a:rPr lang="en-AU" dirty="0"/>
              <a:t> transformations can be applied while working in Report View</a:t>
            </a:r>
          </a:p>
          <a:p>
            <a:pPr lvl="1"/>
            <a:r>
              <a:rPr lang="en-AU" dirty="0"/>
              <a:t>Change data types, formats, calculation formulas</a:t>
            </a:r>
          </a:p>
          <a:p>
            <a:pPr lvl="1"/>
            <a:r>
              <a:rPr lang="en-AU" dirty="0"/>
              <a:t>Rename fields</a:t>
            </a:r>
          </a:p>
          <a:p>
            <a:pPr lvl="1"/>
            <a:r>
              <a:rPr lang="en-AU" dirty="0"/>
              <a:t>Sort columns</a:t>
            </a:r>
          </a:p>
          <a:p>
            <a:pPr lvl="1"/>
            <a:r>
              <a:rPr lang="en-AU" dirty="0"/>
              <a:t>Manage relationships</a:t>
            </a:r>
          </a:p>
        </p:txBody>
      </p:sp>
      <p:sp>
        <p:nvSpPr>
          <p:cNvPr id="6" name="TextBox 5"/>
          <p:cNvSpPr txBox="1"/>
          <p:nvPr/>
        </p:nvSpPr>
        <p:spPr>
          <a:xfrm>
            <a:off x="7194619" y="5014124"/>
            <a:ext cx="4431326" cy="1541961"/>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The versatility of Report View, and the immediate visualization of model transformations, is a strong competitive advantage over many other data analysis and reporting products</a:t>
            </a:r>
          </a:p>
        </p:txBody>
      </p:sp>
    </p:spTree>
    <p:extLst>
      <p:ext uri="{BB962C8B-B14F-4D97-AF65-F5344CB8AC3E}">
        <p14:creationId xmlns:p14="http://schemas.microsoft.com/office/powerpoint/2010/main" val="24625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Power BI Desktop</a:t>
            </a:r>
            <a:endParaRPr lang="en-US" dirty="0"/>
          </a:p>
        </p:txBody>
      </p:sp>
      <p:sp>
        <p:nvSpPr>
          <p:cNvPr id="3" name="Content Placeholder 2"/>
          <p:cNvSpPr>
            <a:spLocks noGrp="1"/>
          </p:cNvSpPr>
          <p:nvPr>
            <p:ph sz="quarter" idx="10"/>
          </p:nvPr>
        </p:nvSpPr>
        <p:spPr/>
        <p:txBody>
          <a:bodyPr/>
          <a:lstStyle/>
          <a:p>
            <a:r>
              <a:rPr lang="en-AU" dirty="0"/>
              <a:t>User experience: Data view</a:t>
            </a:r>
            <a:endParaRPr lang="en-US" dirty="0"/>
          </a:p>
        </p:txBody>
      </p:sp>
      <p:sp>
        <p:nvSpPr>
          <p:cNvPr id="4" name="Text Placeholder 3"/>
          <p:cNvSpPr>
            <a:spLocks noGrp="1"/>
          </p:cNvSpPr>
          <p:nvPr>
            <p:ph type="body" sz="quarter" idx="11"/>
          </p:nvPr>
        </p:nvSpPr>
        <p:spPr/>
        <p:txBody>
          <a:bodyPr>
            <a:normAutofit/>
          </a:bodyPr>
          <a:lstStyle/>
          <a:p>
            <a:r>
              <a:rPr lang="en-US" dirty="0"/>
              <a:t>Work in </a:t>
            </a:r>
            <a:r>
              <a:rPr lang="en-US" b="1" dirty="0"/>
              <a:t>Data View </a:t>
            </a:r>
            <a:r>
              <a:rPr lang="en-US" dirty="0"/>
              <a:t>to inspect, explore, and understand data in the model</a:t>
            </a:r>
          </a:p>
          <a:p>
            <a:pPr lvl="1"/>
            <a:r>
              <a:rPr lang="en-US" dirty="0"/>
              <a:t>It is a different experience from how you can view tables, columns, and data in </a:t>
            </a:r>
            <a:r>
              <a:rPr lang="en-US" b="1" dirty="0"/>
              <a:t>Query Editor</a:t>
            </a:r>
          </a:p>
          <a:p>
            <a:pPr lvl="1"/>
            <a:r>
              <a:rPr lang="en-US" dirty="0"/>
              <a:t>This is a view of the data </a:t>
            </a:r>
            <a:r>
              <a:rPr lang="en-US" u="sng" dirty="0"/>
              <a:t>after it has been loaded</a:t>
            </a:r>
            <a:r>
              <a:rPr lang="en-US" dirty="0"/>
              <a:t> into the model</a:t>
            </a:r>
          </a:p>
          <a:p>
            <a:pPr marL="1054" lvl="1" indent="0">
              <a:buNone/>
            </a:pPr>
            <a:endParaRPr lang="en-US" dirty="0"/>
          </a:p>
          <a:p>
            <a:endParaRPr lang="en-US" dirty="0"/>
          </a:p>
        </p:txBody>
      </p:sp>
      <p:pic>
        <p:nvPicPr>
          <p:cNvPr id="7" name="Picture 6"/>
          <p:cNvPicPr>
            <a:picLocks noChangeAspect="1"/>
          </p:cNvPicPr>
          <p:nvPr/>
        </p:nvPicPr>
        <p:blipFill rotWithShape="1">
          <a:blip r:embed="rId3"/>
          <a:srcRect r="10959"/>
          <a:stretch/>
        </p:blipFill>
        <p:spPr>
          <a:xfrm>
            <a:off x="526221" y="4303712"/>
            <a:ext cx="5843757" cy="2221514"/>
          </a:xfrm>
          <a:prstGeom prst="rect">
            <a:avLst/>
          </a:prstGeom>
        </p:spPr>
      </p:pic>
    </p:spTree>
    <p:extLst>
      <p:ext uri="{BB962C8B-B14F-4D97-AF65-F5344CB8AC3E}">
        <p14:creationId xmlns:p14="http://schemas.microsoft.com/office/powerpoint/2010/main" val="77265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0" y="1448851"/>
            <a:ext cx="12192000" cy="5849640"/>
            <a:chOff x="0" y="1448851"/>
            <a:chExt cx="12192000" cy="5849640"/>
          </a:xfrm>
        </p:grpSpPr>
        <p:sp>
          <p:nvSpPr>
            <p:cNvPr id="50"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9070849" y="1595305"/>
              <a:ext cx="2900486" cy="775330"/>
              <a:chOff x="9144795" y="1677837"/>
              <a:chExt cx="2900486" cy="775330"/>
            </a:xfrm>
            <a:solidFill>
              <a:srgbClr val="EDC30D"/>
            </a:solidFill>
          </p:grpSpPr>
          <p:sp>
            <p:nvSpPr>
              <p:cNvPr id="54"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55"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56" name="Freeform 5"/>
              <p:cNvSpPr>
                <a:spLocks noChangeAspect="1" noEditPoints="1"/>
              </p:cNvSpPr>
              <p:nvPr/>
            </p:nvSpPr>
            <p:spPr bwMode="auto">
              <a:xfrm>
                <a:off x="9144795" y="1788243"/>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nvGrpSpPr>
              <p:cNvPr id="57" name="Group 4"/>
              <p:cNvGrpSpPr>
                <a:grpSpLocks/>
              </p:cNvGrpSpPr>
              <p:nvPr/>
            </p:nvGrpSpPr>
            <p:grpSpPr bwMode="auto">
              <a:xfrm>
                <a:off x="9890692" y="1712108"/>
                <a:ext cx="629033" cy="664924"/>
                <a:chOff x="3730" y="2047"/>
                <a:chExt cx="222" cy="226"/>
              </a:xfrm>
              <a:grpFill/>
            </p:grpSpPr>
            <p:sp>
              <p:nvSpPr>
                <p:cNvPr id="58"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59"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60"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61"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grpSp>
        </p:grpSp>
        <p:sp>
          <p:nvSpPr>
            <p:cNvPr id="62" name="TextBox 61"/>
            <p:cNvSpPr txBox="1"/>
            <p:nvPr/>
          </p:nvSpPr>
          <p:spPr>
            <a:xfrm>
              <a:off x="9520328" y="2437059"/>
              <a:ext cx="2135353" cy="332399"/>
            </a:xfrm>
            <a:prstGeom prst="rect">
              <a:avLst/>
            </a:prstGeom>
            <a:noFill/>
          </p:spPr>
          <p:txBody>
            <a:bodyPr wrap="square" lIns="0" tIns="0" rIns="0" bIns="0" rtlCol="0">
              <a:spAutoFit/>
            </a:bodyPr>
            <a:lstStyle/>
            <a:p>
              <a:pPr algn="ctr" defTabSz="914192">
                <a:lnSpc>
                  <a:spcPct val="90000"/>
                </a:lnSpc>
                <a:spcAft>
                  <a:spcPts val="588"/>
                </a:spcAft>
              </a:pPr>
              <a:r>
                <a:rPr lang="zh-TW" altLang="en-US" sz="2400" spc="-100" dirty="0">
                  <a:ln w="3175">
                    <a:noFill/>
                  </a:ln>
                  <a:solidFill>
                    <a:srgbClr val="EDC30D"/>
                  </a:solidFill>
                  <a:cs typeface="Segoe UI Semibold" panose="020B0702040204020203" pitchFamily="34" charset="0"/>
                </a:rPr>
                <a:t>每個人自行操作</a:t>
              </a:r>
              <a:endParaRPr lang="en-US" sz="2400" spc="-100" dirty="0">
                <a:ln w="3175">
                  <a:noFill/>
                </a:ln>
                <a:solidFill>
                  <a:srgbClr val="EDC30D"/>
                </a:solidFill>
                <a:cs typeface="Segoe UI Semibold" panose="020B0702040204020203" pitchFamily="34" charset="0"/>
              </a:endParaRPr>
            </a:p>
          </p:txBody>
        </p:sp>
        <p:grpSp>
          <p:nvGrpSpPr>
            <p:cNvPr id="81" name="Group 80"/>
            <p:cNvGrpSpPr/>
            <p:nvPr/>
          </p:nvGrpSpPr>
          <p:grpSpPr>
            <a:xfrm>
              <a:off x="5096777" y="1484640"/>
              <a:ext cx="3749042" cy="845808"/>
              <a:chOff x="5040505" y="1286370"/>
              <a:chExt cx="2479205" cy="869290"/>
            </a:xfrm>
            <a:solidFill>
              <a:srgbClr val="EDC30D"/>
            </a:solidFill>
          </p:grpSpPr>
          <p:sp>
            <p:nvSpPr>
              <p:cNvPr id="82" name="Title 1"/>
              <p:cNvSpPr txBox="1">
                <a:spLocks/>
              </p:cNvSpPr>
              <p:nvPr/>
            </p:nvSpPr>
            <p:spPr>
              <a:xfrm>
                <a:off x="5040505" y="1286370"/>
                <a:ext cx="1511710" cy="86929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3rd wave</a:t>
                </a:r>
                <a:br>
                  <a:rPr sz="2400" dirty="0">
                    <a:solidFill>
                      <a:schemeClr val="tx1"/>
                    </a:solidFill>
                    <a:latin typeface="Segoe UI Semibold" panose="020B0702040204020203" pitchFamily="34" charset="0"/>
                    <a:cs typeface="Segoe UI Semibold" panose="020B0702040204020203" pitchFamily="34" charset="0"/>
                  </a:rPr>
                </a:br>
                <a:r>
                  <a:rPr lang="zh-TW" altLang="en-US" sz="2400" dirty="0">
                    <a:solidFill>
                      <a:schemeClr val="tx1"/>
                    </a:solidFill>
                    <a:latin typeface="Segoe UI Semibold" panose="020B0702040204020203" pitchFamily="34" charset="0"/>
                    <a:cs typeface="Segoe UI Semibold" panose="020B0702040204020203" pitchFamily="34" charset="0"/>
                  </a:rPr>
                  <a:t>用戶型 </a:t>
                </a:r>
                <a:r>
                  <a:rPr lang="en-US" sz="2400" spc="0" dirty="0">
                    <a:solidFill>
                      <a:schemeClr val="tx1"/>
                    </a:solidFill>
                    <a:latin typeface="+mn-lt"/>
                    <a:cs typeface="+mn-cs"/>
                  </a:rPr>
                  <a:t>BI</a:t>
                </a:r>
              </a:p>
            </p:txBody>
          </p:sp>
          <p:cxnSp>
            <p:nvCxnSpPr>
              <p:cNvPr id="83" name="Straight Connector 82"/>
              <p:cNvCxnSpPr/>
              <p:nvPr/>
            </p:nvCxnSpPr>
            <p:spPr>
              <a:xfrm flipV="1">
                <a:off x="5040505" y="2132178"/>
                <a:ext cx="2479205" cy="1813"/>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 name="Title 3"/>
          <p:cNvSpPr>
            <a:spLocks noGrp="1"/>
          </p:cNvSpPr>
          <p:nvPr>
            <p:ph type="title"/>
          </p:nvPr>
        </p:nvSpPr>
        <p:spPr/>
        <p:txBody>
          <a:bodyPr/>
          <a:lstStyle/>
          <a:p>
            <a:r>
              <a:rPr lang="zh-TW" altLang="en-US" dirty="0"/>
              <a:t>新一化的</a:t>
            </a:r>
            <a:r>
              <a:rPr lang="zh-TW" altLang="en-US" b="1" dirty="0"/>
              <a:t>商業智慧</a:t>
            </a:r>
            <a:r>
              <a:rPr lang="zh-TW" altLang="en-US" dirty="0"/>
              <a:t> </a:t>
            </a:r>
            <a:r>
              <a:rPr lang="en-US" altLang="zh-TW" dirty="0"/>
              <a:t>(</a:t>
            </a:r>
            <a:r>
              <a:rPr lang="en-AU" dirty="0"/>
              <a:t>BI) </a:t>
            </a:r>
            <a:r>
              <a:rPr lang="zh-TW" altLang="en-US" dirty="0"/>
              <a:t>工具</a:t>
            </a:r>
            <a:endParaRPr lang="en-US" dirty="0"/>
          </a:p>
        </p:txBody>
      </p:sp>
      <p:sp>
        <p:nvSpPr>
          <p:cNvPr id="5" name="Content Placeholder 4"/>
          <p:cNvSpPr>
            <a:spLocks noGrp="1"/>
          </p:cNvSpPr>
          <p:nvPr>
            <p:ph sz="quarter" idx="10"/>
          </p:nvPr>
        </p:nvSpPr>
        <p:spPr/>
        <p:txBody>
          <a:bodyPr/>
          <a:lstStyle/>
          <a:p>
            <a:r>
              <a:rPr lang="zh-TW" altLang="en-US" dirty="0"/>
              <a:t>時至今日</a:t>
            </a:r>
            <a:r>
              <a:rPr lang="en-AU" dirty="0"/>
              <a:t>, </a:t>
            </a:r>
            <a:r>
              <a:rPr lang="zh-TW" altLang="en-US" dirty="0"/>
              <a:t>每個人都需要 </a:t>
            </a:r>
            <a:r>
              <a:rPr lang="en-US" altLang="zh-TW" dirty="0"/>
              <a:t>BI</a:t>
            </a:r>
            <a:endParaRPr lang="en-US" dirty="0"/>
          </a:p>
        </p:txBody>
      </p:sp>
      <p:grpSp>
        <p:nvGrpSpPr>
          <p:cNvPr id="85" name="Group 84"/>
          <p:cNvGrpSpPr/>
          <p:nvPr/>
        </p:nvGrpSpPr>
        <p:grpSpPr>
          <a:xfrm>
            <a:off x="0" y="2965567"/>
            <a:ext cx="12192000" cy="4214163"/>
            <a:chOff x="0" y="2965567"/>
            <a:chExt cx="12192000" cy="4214163"/>
          </a:xfrm>
        </p:grpSpPr>
        <p:sp>
          <p:nvSpPr>
            <p:cNvPr id="51"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p:cNvGrpSpPr/>
            <p:nvPr/>
          </p:nvGrpSpPr>
          <p:grpSpPr>
            <a:xfrm>
              <a:off x="9372283" y="3134790"/>
              <a:ext cx="2431443" cy="1071961"/>
              <a:chOff x="9372283" y="3156562"/>
              <a:chExt cx="2431443" cy="1071961"/>
            </a:xfrm>
            <a:solidFill>
              <a:srgbClr val="EDC30D"/>
            </a:solidFill>
          </p:grpSpPr>
          <p:sp>
            <p:nvSpPr>
              <p:cNvPr id="64" name="TextBox 15"/>
              <p:cNvSpPr txBox="1"/>
              <p:nvPr/>
            </p:nvSpPr>
            <p:spPr>
              <a:xfrm>
                <a:off x="9372283" y="3896124"/>
                <a:ext cx="2431443" cy="332399"/>
              </a:xfrm>
              <a:prstGeom prst="rect">
                <a:avLst/>
              </a:prstGeom>
              <a:noFill/>
            </p:spPr>
            <p:txBody>
              <a:bodyPr wrap="square" lIns="0" tIns="0" rIns="0" bIns="0" rtlCol="0">
                <a:spAutoFit/>
              </a:bodyPr>
              <a:lstStyle/>
              <a:p>
                <a:pPr algn="ctr" defTabSz="914192">
                  <a:lnSpc>
                    <a:spcPct val="90000"/>
                  </a:lnSpc>
                  <a:spcAft>
                    <a:spcPts val="588"/>
                  </a:spcAft>
                </a:pPr>
                <a:r>
                  <a:rPr lang="zh-TW" altLang="en-US" sz="2400" spc="-100" dirty="0">
                    <a:ln w="3175">
                      <a:noFill/>
                    </a:ln>
                    <a:solidFill>
                      <a:srgbClr val="EDC30D"/>
                    </a:solidFill>
                    <a:cs typeface="Segoe UI Semibold" panose="020B0702040204020203" pitchFamily="34" charset="0"/>
                  </a:rPr>
                  <a:t>由分析師提供</a:t>
                </a:r>
                <a:endParaRPr lang="en-US" sz="2400" spc="-100" dirty="0">
                  <a:ln w="3175">
                    <a:noFill/>
                  </a:ln>
                  <a:solidFill>
                    <a:srgbClr val="EDC30D"/>
                  </a:solidFill>
                  <a:cs typeface="Segoe UI Semibold" panose="020B0702040204020203" pitchFamily="34" charset="0"/>
                </a:endParaRPr>
              </a:p>
            </p:txBody>
          </p:sp>
          <p:sp>
            <p:nvSpPr>
              <p:cNvPr id="65" name="Freeform 13"/>
              <p:cNvSpPr>
                <a:spLocks noChangeAspect="1" noEditPoints="1"/>
              </p:cNvSpPr>
              <p:nvPr/>
            </p:nvSpPr>
            <p:spPr bwMode="auto">
              <a:xfrm>
                <a:off x="10640907" y="3160388"/>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66" name="Group 4"/>
              <p:cNvGrpSpPr>
                <a:grpSpLocks/>
              </p:cNvGrpSpPr>
              <p:nvPr/>
            </p:nvGrpSpPr>
            <p:grpSpPr bwMode="auto">
              <a:xfrm>
                <a:off x="9890692" y="3156562"/>
                <a:ext cx="629033" cy="664924"/>
                <a:chOff x="3730" y="2047"/>
                <a:chExt cx="222" cy="226"/>
              </a:xfrm>
              <a:grpFill/>
            </p:grpSpPr>
            <p:sp>
              <p:nvSpPr>
                <p:cNvPr id="67"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68"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69"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70"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grpSp>
        </p:grpSp>
        <p:grpSp>
          <p:nvGrpSpPr>
            <p:cNvPr id="75" name="Group 74"/>
            <p:cNvGrpSpPr/>
            <p:nvPr/>
          </p:nvGrpSpPr>
          <p:grpSpPr>
            <a:xfrm>
              <a:off x="3280900" y="3184584"/>
              <a:ext cx="5508645" cy="845808"/>
              <a:chOff x="3533313" y="3141063"/>
              <a:chExt cx="5508645" cy="845808"/>
            </a:xfrm>
            <a:solidFill>
              <a:srgbClr val="EDC30D"/>
            </a:solidFill>
          </p:grpSpPr>
          <p:sp>
            <p:nvSpPr>
              <p:cNvPr id="76" name="Title 1"/>
              <p:cNvSpPr txBox="1">
                <a:spLocks/>
              </p:cNvSpPr>
              <p:nvPr/>
            </p:nvSpPr>
            <p:spPr>
              <a:xfrm>
                <a:off x="3533313" y="3141063"/>
                <a:ext cx="2286000"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sz="2400" dirty="0">
                    <a:solidFill>
                      <a:schemeClr val="tx1"/>
                    </a:solidFill>
                    <a:latin typeface="Segoe UI Semibold" panose="020B0702040204020203" pitchFamily="34" charset="0"/>
                    <a:cs typeface="Segoe UI Semibold" panose="020B0702040204020203" pitchFamily="34" charset="0"/>
                  </a:rPr>
                  <a:t>2</a:t>
                </a:r>
                <a:r>
                  <a:rPr sz="2400" baseline="30000" dirty="0">
                    <a:solidFill>
                      <a:schemeClr val="tx1"/>
                    </a:solidFill>
                    <a:latin typeface="Segoe UI Semibold" panose="020B0702040204020203" pitchFamily="34" charset="0"/>
                    <a:cs typeface="Segoe UI Semibold" panose="020B0702040204020203" pitchFamily="34" charset="0"/>
                  </a:rPr>
                  <a:t>nd</a:t>
                </a:r>
                <a:r>
                  <a:rPr sz="2400" dirty="0">
                    <a:solidFill>
                      <a:schemeClr val="tx1"/>
                    </a:solidFill>
                    <a:latin typeface="Segoe UI Semibold" panose="020B0702040204020203" pitchFamily="34" charset="0"/>
                    <a:cs typeface="Segoe UI Semibold" panose="020B0702040204020203" pitchFamily="34" charset="0"/>
                  </a:rPr>
                  <a:t> wave</a:t>
                </a:r>
                <a:br>
                  <a:rPr sz="2400" dirty="0">
                    <a:solidFill>
                      <a:schemeClr val="tx1"/>
                    </a:solidFill>
                    <a:latin typeface="Segoe UI Semibold" panose="020B0702040204020203" pitchFamily="34" charset="0"/>
                    <a:cs typeface="Segoe UI Semibold" panose="020B0702040204020203" pitchFamily="34" charset="0"/>
                  </a:rPr>
                </a:br>
                <a:r>
                  <a:rPr lang="zh-TW" altLang="en-US" sz="2400" spc="0" dirty="0">
                    <a:solidFill>
                      <a:schemeClr val="tx1"/>
                    </a:solidFill>
                    <a:latin typeface="+mn-lt"/>
                    <a:cs typeface="+mn-cs"/>
                  </a:rPr>
                  <a:t>自助式</a:t>
                </a:r>
                <a:r>
                  <a:rPr lang="en-US" sz="2400" spc="0" dirty="0">
                    <a:solidFill>
                      <a:schemeClr val="tx1"/>
                    </a:solidFill>
                    <a:latin typeface="+mn-lt"/>
                    <a:cs typeface="+mn-cs"/>
                  </a:rPr>
                  <a:t> BI</a:t>
                </a:r>
              </a:p>
            </p:txBody>
          </p:sp>
          <p:cxnSp>
            <p:nvCxnSpPr>
              <p:cNvPr id="77" name="Straight Connector 76"/>
              <p:cNvCxnSpPr/>
              <p:nvPr/>
            </p:nvCxnSpPr>
            <p:spPr>
              <a:xfrm>
                <a:off x="3533314" y="3924477"/>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p:cNvGrpSpPr/>
          <p:nvPr/>
        </p:nvGrpSpPr>
        <p:grpSpPr>
          <a:xfrm>
            <a:off x="0" y="4323238"/>
            <a:ext cx="12192000" cy="2752476"/>
            <a:chOff x="0" y="4323238"/>
            <a:chExt cx="12192000" cy="2752476"/>
          </a:xfrm>
        </p:grpSpPr>
        <p:sp>
          <p:nvSpPr>
            <p:cNvPr id="52"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9440040" y="4940049"/>
              <a:ext cx="2167592" cy="1126120"/>
              <a:chOff x="9504208" y="4624939"/>
              <a:chExt cx="2167592" cy="1126120"/>
            </a:xfrm>
            <a:solidFill>
              <a:srgbClr val="EDC30D"/>
            </a:solidFill>
          </p:grpSpPr>
          <p:sp>
            <p:nvSpPr>
              <p:cNvPr id="72" name="TextBox 4"/>
              <p:cNvSpPr txBox="1"/>
              <p:nvPr/>
            </p:nvSpPr>
            <p:spPr>
              <a:xfrm>
                <a:off x="9504208" y="5418660"/>
                <a:ext cx="2167592" cy="332399"/>
              </a:xfrm>
              <a:prstGeom prst="rect">
                <a:avLst/>
              </a:prstGeom>
              <a:noFill/>
            </p:spPr>
            <p:txBody>
              <a:bodyPr wrap="square" lIns="0" tIns="0" rIns="0" bIns="0" rtlCol="0">
                <a:spAutoFit/>
              </a:bodyPr>
              <a:lstStyle/>
              <a:p>
                <a:pPr algn="ctr" defTabSz="914192">
                  <a:lnSpc>
                    <a:spcPct val="90000"/>
                  </a:lnSpc>
                  <a:spcAft>
                    <a:spcPts val="588"/>
                  </a:spcAft>
                </a:pPr>
                <a:r>
                  <a:rPr lang="zh-TW" altLang="en-US" sz="2400" spc="-100" dirty="0">
                    <a:ln w="3175">
                      <a:noFill/>
                    </a:ln>
                    <a:solidFill>
                      <a:srgbClr val="EDC30D"/>
                    </a:solidFill>
                    <a:cs typeface="Segoe UI Semibold" panose="020B0702040204020203" pitchFamily="34" charset="0"/>
                  </a:rPr>
                  <a:t>由 </a:t>
                </a:r>
                <a:r>
                  <a:rPr lang="en-US" altLang="zh-TW" sz="2400" spc="-100" dirty="0">
                    <a:ln w="3175">
                      <a:noFill/>
                    </a:ln>
                    <a:solidFill>
                      <a:srgbClr val="EDC30D"/>
                    </a:solidFill>
                    <a:cs typeface="Segoe UI Semibold" panose="020B0702040204020203" pitchFamily="34" charset="0"/>
                  </a:rPr>
                  <a:t>IT </a:t>
                </a:r>
                <a:r>
                  <a:rPr lang="zh-TW" altLang="en-US" sz="2400" spc="-100" dirty="0">
                    <a:ln w="3175">
                      <a:noFill/>
                    </a:ln>
                    <a:solidFill>
                      <a:srgbClr val="EDC30D"/>
                    </a:solidFill>
                    <a:cs typeface="Segoe UI Semibold" panose="020B0702040204020203" pitchFamily="34" charset="0"/>
                  </a:rPr>
                  <a:t>人員提供</a:t>
                </a:r>
                <a:endParaRPr lang="en-US" sz="2400" spc="-100" dirty="0">
                  <a:ln w="3175">
                    <a:noFill/>
                  </a:ln>
                  <a:solidFill>
                    <a:srgbClr val="EDC30D"/>
                  </a:solidFill>
                  <a:cs typeface="Segoe UI Semibold" panose="020B0702040204020203" pitchFamily="34" charset="0"/>
                </a:endParaRPr>
              </a:p>
            </p:txBody>
          </p:sp>
          <p:sp>
            <p:nvSpPr>
              <p:cNvPr id="73" name="Freeform 13"/>
              <p:cNvSpPr>
                <a:spLocks noChangeAspect="1" noEditPoints="1"/>
              </p:cNvSpPr>
              <p:nvPr/>
            </p:nvSpPr>
            <p:spPr bwMode="auto">
              <a:xfrm>
                <a:off x="10640907" y="4624939"/>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74"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grpSp>
          <p:nvGrpSpPr>
            <p:cNvPr id="78" name="Group 77"/>
            <p:cNvGrpSpPr/>
            <p:nvPr/>
          </p:nvGrpSpPr>
          <p:grpSpPr>
            <a:xfrm>
              <a:off x="1014866" y="5011141"/>
              <a:ext cx="7845019" cy="859876"/>
              <a:chOff x="1449351" y="4995756"/>
              <a:chExt cx="7845019" cy="859876"/>
            </a:xfrm>
          </p:grpSpPr>
          <p:sp>
            <p:nvSpPr>
              <p:cNvPr id="79" name="Title 1"/>
              <p:cNvSpPr txBox="1">
                <a:spLocks/>
              </p:cNvSpPr>
              <p:nvPr/>
            </p:nvSpPr>
            <p:spPr>
              <a:xfrm>
                <a:off x="1449351" y="4995756"/>
                <a:ext cx="2286000"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1st wave</a:t>
                </a:r>
                <a:br>
                  <a:rPr sz="2400" dirty="0">
                    <a:solidFill>
                      <a:schemeClr val="tx1"/>
                    </a:solidFill>
                    <a:latin typeface="Segoe UI Semibold" panose="020B0702040204020203" pitchFamily="34" charset="0"/>
                    <a:cs typeface="Segoe UI Semibold" panose="020B0702040204020203" pitchFamily="34" charset="0"/>
                  </a:rPr>
                </a:br>
                <a:r>
                  <a:rPr lang="zh-TW" altLang="en-US" sz="2400" spc="0" dirty="0">
                    <a:solidFill>
                      <a:schemeClr val="tx1"/>
                    </a:solidFill>
                    <a:latin typeface="+mn-lt"/>
                    <a:cs typeface="+mn-cs"/>
                  </a:rPr>
                  <a:t>技術型</a:t>
                </a:r>
                <a:r>
                  <a:rPr lang="en-US" sz="2400" spc="0" dirty="0">
                    <a:solidFill>
                      <a:schemeClr val="tx1"/>
                    </a:solidFill>
                    <a:latin typeface="+mn-lt"/>
                    <a:cs typeface="+mn-cs"/>
                  </a:rPr>
                  <a:t> BI</a:t>
                </a:r>
              </a:p>
            </p:txBody>
          </p:sp>
          <p:cxnSp>
            <p:nvCxnSpPr>
              <p:cNvPr id="80" name="Straight Connector 79"/>
              <p:cNvCxnSpPr/>
              <p:nvPr/>
            </p:nvCxnSpPr>
            <p:spPr>
              <a:xfrm>
                <a:off x="2026123" y="5799862"/>
                <a:ext cx="7268247" cy="55770"/>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641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Power BI Desktop</a:t>
            </a:r>
            <a:endParaRPr lang="en-US" dirty="0"/>
          </a:p>
        </p:txBody>
      </p:sp>
      <p:sp>
        <p:nvSpPr>
          <p:cNvPr id="3" name="Content Placeholder 2"/>
          <p:cNvSpPr>
            <a:spLocks noGrp="1"/>
          </p:cNvSpPr>
          <p:nvPr>
            <p:ph sz="quarter" idx="10"/>
          </p:nvPr>
        </p:nvSpPr>
        <p:spPr/>
        <p:txBody>
          <a:bodyPr/>
          <a:lstStyle/>
          <a:p>
            <a:r>
              <a:rPr lang="en-AU" dirty="0"/>
              <a:t>User experience: Relationships view</a:t>
            </a:r>
            <a:endParaRPr lang="en-US" dirty="0"/>
          </a:p>
        </p:txBody>
      </p:sp>
      <p:sp>
        <p:nvSpPr>
          <p:cNvPr id="4" name="Text Placeholder 3"/>
          <p:cNvSpPr>
            <a:spLocks noGrp="1"/>
          </p:cNvSpPr>
          <p:nvPr>
            <p:ph type="body" sz="quarter" idx="11"/>
          </p:nvPr>
        </p:nvSpPr>
        <p:spPr>
          <a:xfrm>
            <a:off x="269875" y="1749425"/>
            <a:ext cx="4603575" cy="5108575"/>
          </a:xfrm>
        </p:spPr>
        <p:txBody>
          <a:bodyPr>
            <a:normAutofit/>
          </a:bodyPr>
          <a:lstStyle/>
          <a:p>
            <a:r>
              <a:rPr lang="en-US" dirty="0"/>
              <a:t>Work in </a:t>
            </a:r>
            <a:r>
              <a:rPr lang="en-US" b="1" dirty="0"/>
              <a:t>Relationships View </a:t>
            </a:r>
            <a:r>
              <a:rPr lang="en-US" dirty="0"/>
              <a:t>to view all tables, columns, measures and relationships in the model</a:t>
            </a:r>
          </a:p>
        </p:txBody>
      </p:sp>
      <p:pic>
        <p:nvPicPr>
          <p:cNvPr id="5" name="Picture 4"/>
          <p:cNvPicPr>
            <a:picLocks noChangeAspect="1"/>
          </p:cNvPicPr>
          <p:nvPr/>
        </p:nvPicPr>
        <p:blipFill>
          <a:blip r:embed="rId3"/>
          <a:stretch>
            <a:fillRect/>
          </a:stretch>
        </p:blipFill>
        <p:spPr>
          <a:xfrm>
            <a:off x="5711763" y="1749425"/>
            <a:ext cx="5672790" cy="4507047"/>
          </a:xfrm>
          <a:prstGeom prst="rect">
            <a:avLst/>
          </a:prstGeom>
        </p:spPr>
      </p:pic>
    </p:spTree>
    <p:extLst>
      <p:ext uri="{BB962C8B-B14F-4D97-AF65-F5344CB8AC3E}">
        <p14:creationId xmlns:p14="http://schemas.microsoft.com/office/powerpoint/2010/main" val="348643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Introducing Power BI Desktop</a:t>
            </a:r>
          </a:p>
        </p:txBody>
      </p:sp>
      <p:sp>
        <p:nvSpPr>
          <p:cNvPr id="8" name="Content Placeholder 7"/>
          <p:cNvSpPr>
            <a:spLocks noGrp="1"/>
          </p:cNvSpPr>
          <p:nvPr>
            <p:ph sz="quarter" idx="10"/>
          </p:nvPr>
        </p:nvSpPr>
        <p:spPr/>
        <p:txBody>
          <a:bodyPr/>
          <a:lstStyle/>
          <a:p>
            <a:r>
              <a:rPr lang="en-AU" dirty="0"/>
              <a:t>Complex schemas: Development methodology</a:t>
            </a:r>
            <a:endParaRPr lang="en-US" dirty="0"/>
          </a:p>
        </p:txBody>
      </p:sp>
      <p:sp>
        <p:nvSpPr>
          <p:cNvPr id="4" name="Text Placeholder 3"/>
          <p:cNvSpPr>
            <a:spLocks noGrp="1"/>
          </p:cNvSpPr>
          <p:nvPr>
            <p:ph type="body" sz="quarter" idx="11"/>
          </p:nvPr>
        </p:nvSpPr>
        <p:spPr/>
        <p:txBody>
          <a:bodyPr/>
          <a:lstStyle/>
          <a:p>
            <a:r>
              <a:rPr lang="en-AU" dirty="0"/>
              <a:t>In contrast to the simple and quick “get then visualize” approach, more complex schemas may follow this methodology:</a:t>
            </a:r>
            <a:endParaRPr lang="en-US" dirty="0"/>
          </a:p>
          <a:p>
            <a:pPr marL="458254" lvl="1" indent="-457200">
              <a:buFont typeface="+mj-lt"/>
              <a:buAutoNum type="arabicPeriod"/>
            </a:pPr>
            <a:r>
              <a:rPr lang="en-US" sz="2000" dirty="0"/>
              <a:t>Create queries and use the </a:t>
            </a:r>
            <a:r>
              <a:rPr lang="en-US" sz="2000" b="1" dirty="0"/>
              <a:t>Query Editor </a:t>
            </a:r>
            <a:r>
              <a:rPr lang="en-US" sz="2000" dirty="0"/>
              <a:t>to filter, cleanse and reshape data</a:t>
            </a:r>
          </a:p>
          <a:p>
            <a:pPr marL="458254" lvl="1" indent="-457200">
              <a:buFont typeface="+mj-lt"/>
              <a:buAutoNum type="arabicPeriod"/>
            </a:pPr>
            <a:r>
              <a:rPr lang="en-US" sz="2000" dirty="0"/>
              <a:t>Configure/refine relationships to establish the foundations of a model</a:t>
            </a:r>
          </a:p>
          <a:p>
            <a:pPr marL="458254" lvl="1" indent="-457200">
              <a:buFont typeface="+mj-lt"/>
              <a:buAutoNum type="arabicPeriod"/>
            </a:pPr>
            <a:r>
              <a:rPr lang="en-AU" sz="2000" dirty="0"/>
              <a:t>Enrich the model with calculation logic and formatting</a:t>
            </a:r>
            <a:endParaRPr lang="en-US" sz="2000" dirty="0"/>
          </a:p>
          <a:p>
            <a:pPr marL="458254" lvl="1" indent="-457200">
              <a:buFont typeface="+mj-lt"/>
              <a:buAutoNum type="arabicPeriod"/>
            </a:pPr>
            <a:r>
              <a:rPr lang="en-US" sz="2000" dirty="0"/>
              <a:t>Design interactive reports with a broad range of modern data visualizations</a:t>
            </a:r>
          </a:p>
          <a:p>
            <a:pPr marL="458254" lvl="1" indent="-457200">
              <a:buFont typeface="+mj-lt"/>
              <a:buAutoNum type="arabicPeriod"/>
            </a:pPr>
            <a:r>
              <a:rPr lang="en-US" sz="2000" dirty="0"/>
              <a:t>Publish solutions directly to the Power BI service</a:t>
            </a:r>
          </a:p>
          <a:p>
            <a:endParaRPr lang="en-US" dirty="0"/>
          </a:p>
        </p:txBody>
      </p:sp>
      <p:graphicFrame>
        <p:nvGraphicFramePr>
          <p:cNvPr id="3" name="Diagram 2"/>
          <p:cNvGraphicFramePr/>
          <p:nvPr>
            <p:extLst/>
          </p:nvPr>
        </p:nvGraphicFramePr>
        <p:xfrm>
          <a:off x="428486" y="5489368"/>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575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a:bodyPr>
          <a:lstStyle/>
          <a:p>
            <a:r>
              <a:rPr lang="zh-TW" altLang="en-US" dirty="0"/>
              <a:t>查詢能在載入模型前進行編輯</a:t>
            </a:r>
            <a:endParaRPr lang="en-AU" dirty="0"/>
          </a:p>
          <a:p>
            <a:r>
              <a:rPr lang="zh-TW" altLang="en-US" dirty="0"/>
              <a:t>每個查詢一旦建立</a:t>
            </a:r>
            <a:r>
              <a:rPr lang="en-AU" dirty="0"/>
              <a:t>:</a:t>
            </a:r>
          </a:p>
          <a:p>
            <a:pPr lvl="1"/>
            <a:r>
              <a:rPr lang="zh-TW" altLang="en-US" dirty="0"/>
              <a:t>會以一個唯一的名稱對應它</a:t>
            </a:r>
            <a:endParaRPr lang="en-AU" dirty="0"/>
          </a:p>
          <a:p>
            <a:pPr lvl="1"/>
            <a:r>
              <a:rPr lang="en-US" dirty="0"/>
              <a:t>Defines query steps by using the language “M”</a:t>
            </a:r>
          </a:p>
          <a:p>
            <a:pPr lvl="2"/>
            <a:r>
              <a:rPr lang="en-US" dirty="0"/>
              <a:t>Most query step logic does not require writing formulas</a:t>
            </a:r>
          </a:p>
          <a:p>
            <a:pPr lvl="2"/>
            <a:r>
              <a:rPr lang="en-US" dirty="0"/>
              <a:t>Advanced logic can be written, and even exposed as functions</a:t>
            </a:r>
          </a:p>
          <a:p>
            <a:pPr lvl="1"/>
            <a:r>
              <a:rPr lang="zh-TW" altLang="en-US" dirty="0"/>
              <a:t>用來載入資料到模型表中</a:t>
            </a:r>
            <a:endParaRPr lang="en-US" dirty="0"/>
          </a:p>
        </p:txBody>
      </p:sp>
      <p:graphicFrame>
        <p:nvGraphicFramePr>
          <p:cNvPr id="5" name="Diagram 4"/>
          <p:cNvGraphicFramePr/>
          <p:nvPr>
            <p:extLst>
              <p:ext uri="{D42A27DB-BD31-4B8C-83A1-F6EECF244321}">
                <p14:modId xmlns:p14="http://schemas.microsoft.com/office/powerpoint/2010/main" val="3690664371"/>
              </p:ext>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018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r>
              <a:rPr lang="en-AU" dirty="0"/>
              <a:t>Source types: Azure</a:t>
            </a:r>
            <a:endParaRPr lang="en-US" dirty="0"/>
          </a:p>
        </p:txBody>
      </p:sp>
      <p:sp>
        <p:nvSpPr>
          <p:cNvPr id="4" name="Text Placeholder 3"/>
          <p:cNvSpPr>
            <a:spLocks noGrp="1"/>
          </p:cNvSpPr>
          <p:nvPr>
            <p:ph type="body" sz="quarter" idx="11"/>
          </p:nvPr>
        </p:nvSpPr>
        <p:spPr>
          <a:xfrm>
            <a:off x="5274365" y="1749425"/>
            <a:ext cx="6650935" cy="5108575"/>
          </a:xfrm>
        </p:spPr>
        <p:txBody>
          <a:bodyPr>
            <a:normAutofit/>
          </a:bodyPr>
          <a:lstStyle/>
          <a:p>
            <a:endParaRPr lang="en-US" dirty="0"/>
          </a:p>
        </p:txBody>
      </p:sp>
      <p:pic>
        <p:nvPicPr>
          <p:cNvPr id="6" name="Picture 5"/>
          <p:cNvPicPr>
            <a:picLocks noChangeAspect="1"/>
          </p:cNvPicPr>
          <p:nvPr/>
        </p:nvPicPr>
        <p:blipFill>
          <a:blip r:embed="rId3"/>
          <a:stretch>
            <a:fillRect/>
          </a:stretch>
        </p:blipFill>
        <p:spPr>
          <a:xfrm>
            <a:off x="482400" y="1749425"/>
            <a:ext cx="4365714" cy="4742857"/>
          </a:xfrm>
          <a:prstGeom prst="rect">
            <a:avLst/>
          </a:prstGeom>
        </p:spPr>
      </p:pic>
    </p:spTree>
    <p:extLst>
      <p:ext uri="{BB962C8B-B14F-4D97-AF65-F5344CB8AC3E}">
        <p14:creationId xmlns:p14="http://schemas.microsoft.com/office/powerpoint/2010/main" val="6904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r>
              <a:rPr lang="en-AU" dirty="0" err="1"/>
              <a:t>DirectQuery</a:t>
            </a:r>
            <a:r>
              <a:rPr lang="en-AU" dirty="0"/>
              <a:t> </a:t>
            </a:r>
            <a:r>
              <a:rPr lang="zh-TW" altLang="en-US" dirty="0"/>
              <a:t>模式</a:t>
            </a:r>
            <a:endParaRPr lang="en-US" dirty="0"/>
          </a:p>
        </p:txBody>
      </p:sp>
      <p:sp>
        <p:nvSpPr>
          <p:cNvPr id="4" name="Text Placeholder 3"/>
          <p:cNvSpPr>
            <a:spLocks noGrp="1"/>
          </p:cNvSpPr>
          <p:nvPr>
            <p:ph type="body" sz="quarter" idx="11"/>
          </p:nvPr>
        </p:nvSpPr>
        <p:spPr>
          <a:xfrm>
            <a:off x="269876" y="1749425"/>
            <a:ext cx="5983780" cy="5108575"/>
          </a:xfrm>
        </p:spPr>
        <p:txBody>
          <a:bodyPr>
            <a:normAutofit/>
          </a:bodyPr>
          <a:lstStyle/>
          <a:p>
            <a:r>
              <a:rPr lang="zh-TW" altLang="en-US" dirty="0"/>
              <a:t>在支援的資料來源下，可以使用</a:t>
            </a:r>
            <a:r>
              <a:rPr lang="en-US" dirty="0"/>
              <a:t> </a:t>
            </a:r>
            <a:r>
              <a:rPr lang="en-US" b="1" dirty="0" err="1"/>
              <a:t>DirectQuery</a:t>
            </a:r>
            <a:r>
              <a:rPr lang="en-US" dirty="0"/>
              <a:t> </a:t>
            </a:r>
            <a:r>
              <a:rPr lang="zh-TW" altLang="en-US" dirty="0"/>
              <a:t>即時讀取資料</a:t>
            </a:r>
            <a:endParaRPr lang="en-US" dirty="0"/>
          </a:p>
          <a:p>
            <a:pPr lvl="1"/>
            <a:r>
              <a:rPr lang="en-US" dirty="0"/>
              <a:t>SQL Server</a:t>
            </a:r>
          </a:p>
          <a:p>
            <a:pPr lvl="1"/>
            <a:r>
              <a:rPr lang="en-US" dirty="0"/>
              <a:t>Azure SQL Database</a:t>
            </a:r>
          </a:p>
          <a:p>
            <a:pPr lvl="1"/>
            <a:r>
              <a:rPr lang="en-US" dirty="0"/>
              <a:t>Azure SQL Data Warehouse</a:t>
            </a:r>
          </a:p>
          <a:p>
            <a:pPr lvl="1"/>
            <a:r>
              <a:rPr lang="en-US" dirty="0"/>
              <a:t>SAP HANA</a:t>
            </a:r>
          </a:p>
        </p:txBody>
      </p:sp>
      <p:pic>
        <p:nvPicPr>
          <p:cNvPr id="9" name="Picture 8"/>
          <p:cNvPicPr>
            <a:picLocks noChangeAspect="1"/>
          </p:cNvPicPr>
          <p:nvPr/>
        </p:nvPicPr>
        <p:blipFill>
          <a:blip r:embed="rId2"/>
          <a:stretch>
            <a:fillRect/>
          </a:stretch>
        </p:blipFill>
        <p:spPr>
          <a:xfrm>
            <a:off x="5855422" y="1950334"/>
            <a:ext cx="5827920" cy="3407379"/>
          </a:xfrm>
          <a:prstGeom prst="rect">
            <a:avLst/>
          </a:prstGeom>
        </p:spPr>
      </p:pic>
    </p:spTree>
    <p:extLst>
      <p:ext uri="{BB962C8B-B14F-4D97-AF65-F5344CB8AC3E}">
        <p14:creationId xmlns:p14="http://schemas.microsoft.com/office/powerpoint/2010/main" val="80047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r>
              <a:rPr lang="en-AU" dirty="0" err="1"/>
              <a:t>DirectQuery</a:t>
            </a:r>
            <a:r>
              <a:rPr lang="en-AU" dirty="0"/>
              <a:t> </a:t>
            </a:r>
            <a:r>
              <a:rPr lang="zh-TW" altLang="en-US" dirty="0"/>
              <a:t>模式</a:t>
            </a:r>
            <a:r>
              <a:rPr lang="en-AU" dirty="0"/>
              <a:t> (Continued)</a:t>
            </a:r>
            <a:endParaRPr lang="en-US" dirty="0"/>
          </a:p>
        </p:txBody>
      </p:sp>
      <p:sp>
        <p:nvSpPr>
          <p:cNvPr id="4" name="Text Placeholder 3"/>
          <p:cNvSpPr>
            <a:spLocks noGrp="1"/>
          </p:cNvSpPr>
          <p:nvPr>
            <p:ph type="body" sz="quarter" idx="11"/>
          </p:nvPr>
        </p:nvSpPr>
        <p:spPr/>
        <p:txBody>
          <a:bodyPr>
            <a:normAutofit/>
          </a:bodyPr>
          <a:lstStyle/>
          <a:p>
            <a:r>
              <a:rPr lang="zh-TW" altLang="en-US" dirty="0"/>
              <a:t>發佈至 </a:t>
            </a:r>
            <a:r>
              <a:rPr lang="en-AU" dirty="0"/>
              <a:t>Power BI </a:t>
            </a:r>
            <a:r>
              <a:rPr lang="zh-TW" altLang="en-US" dirty="0"/>
              <a:t>服務時</a:t>
            </a:r>
            <a:r>
              <a:rPr lang="en-AU" dirty="0"/>
              <a:t>:</a:t>
            </a:r>
          </a:p>
          <a:p>
            <a:pPr lvl="1"/>
            <a:r>
              <a:rPr lang="en-AU" dirty="0"/>
              <a:t>Until credentials are supplied, opening a published report or exploring a dataset created with a </a:t>
            </a:r>
            <a:r>
              <a:rPr lang="en-AU" dirty="0" err="1"/>
              <a:t>DirectQuery</a:t>
            </a:r>
            <a:r>
              <a:rPr lang="en-AU" dirty="0"/>
              <a:t> connection to an Azure connection results in an error</a:t>
            </a:r>
          </a:p>
          <a:p>
            <a:pPr lvl="1"/>
            <a:r>
              <a:rPr lang="en-AU" dirty="0"/>
              <a:t>For data sources other than Azure connections that use </a:t>
            </a:r>
            <a:r>
              <a:rPr lang="en-AU" dirty="0" err="1"/>
              <a:t>DirectQuery</a:t>
            </a:r>
            <a:r>
              <a:rPr lang="en-AU" dirty="0"/>
              <a:t>, an Enterprise Gateway must be installed and the data sources must be registered to establish a data connection</a:t>
            </a:r>
          </a:p>
          <a:p>
            <a:r>
              <a:rPr lang="zh-TW" altLang="en-US" dirty="0"/>
              <a:t>好處</a:t>
            </a:r>
            <a:r>
              <a:rPr lang="en-US" dirty="0"/>
              <a:t>:</a:t>
            </a:r>
          </a:p>
          <a:p>
            <a:pPr lvl="1"/>
            <a:r>
              <a:rPr lang="zh-TW" altLang="en-US" dirty="0"/>
              <a:t>可以針對非常大量的資料做視覺化圖表</a:t>
            </a:r>
            <a:endParaRPr lang="en-AU" dirty="0"/>
          </a:p>
          <a:p>
            <a:pPr lvl="1"/>
            <a:r>
              <a:rPr lang="zh-TW" altLang="en-US" dirty="0"/>
              <a:t>報表永遠呈現最新的資料</a:t>
            </a:r>
            <a:endParaRPr lang="en-US" dirty="0"/>
          </a:p>
          <a:p>
            <a:endParaRPr lang="en-US" dirty="0"/>
          </a:p>
        </p:txBody>
      </p:sp>
    </p:spTree>
    <p:extLst>
      <p:ext uri="{BB962C8B-B14F-4D97-AF65-F5344CB8AC3E}">
        <p14:creationId xmlns:p14="http://schemas.microsoft.com/office/powerpoint/2010/main" val="715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建立查詢</a:t>
            </a:r>
            <a:endParaRPr lang="en-AU" dirty="0"/>
          </a:p>
        </p:txBody>
      </p:sp>
      <p:sp>
        <p:nvSpPr>
          <p:cNvPr id="3" name="Content Placeholder 2"/>
          <p:cNvSpPr>
            <a:spLocks noGrp="1"/>
          </p:cNvSpPr>
          <p:nvPr>
            <p:ph sz="quarter" idx="10"/>
          </p:nvPr>
        </p:nvSpPr>
        <p:spPr/>
        <p:txBody>
          <a:bodyPr/>
          <a:lstStyle/>
          <a:p>
            <a:r>
              <a:rPr lang="en-AU" dirty="0" err="1"/>
              <a:t>DirectQuery</a:t>
            </a:r>
            <a:r>
              <a:rPr lang="en-AU" dirty="0"/>
              <a:t> </a:t>
            </a:r>
            <a:r>
              <a:rPr lang="zh-TW" altLang="en-US" dirty="0"/>
              <a:t>模式</a:t>
            </a:r>
            <a:r>
              <a:rPr lang="en-AU" dirty="0"/>
              <a:t> (Continued)</a:t>
            </a:r>
            <a:endParaRPr lang="en-US" dirty="0"/>
          </a:p>
        </p:txBody>
      </p:sp>
      <p:sp>
        <p:nvSpPr>
          <p:cNvPr id="4" name="Text Placeholder 3"/>
          <p:cNvSpPr>
            <a:spLocks noGrp="1"/>
          </p:cNvSpPr>
          <p:nvPr>
            <p:ph type="body" sz="quarter" idx="11"/>
          </p:nvPr>
        </p:nvSpPr>
        <p:spPr/>
        <p:txBody>
          <a:bodyPr>
            <a:normAutofit/>
          </a:bodyPr>
          <a:lstStyle/>
          <a:p>
            <a:r>
              <a:rPr lang="zh-TW" altLang="en-US" dirty="0"/>
              <a:t>限制</a:t>
            </a:r>
            <a:r>
              <a:rPr lang="en-US" dirty="0"/>
              <a:t>:</a:t>
            </a:r>
          </a:p>
          <a:p>
            <a:pPr lvl="1"/>
            <a:r>
              <a:rPr lang="zh-TW" altLang="en-US" dirty="0"/>
              <a:t>所有表格必須來自單一資料庫</a:t>
            </a:r>
            <a:endParaRPr lang="en-AU" dirty="0"/>
          </a:p>
          <a:p>
            <a:pPr lvl="1"/>
            <a:r>
              <a:rPr lang="en-AU" dirty="0"/>
              <a:t>The </a:t>
            </a:r>
            <a:r>
              <a:rPr lang="en-AU" b="1" dirty="0"/>
              <a:t>Query Editor </a:t>
            </a:r>
            <a:r>
              <a:rPr lang="en-AU" dirty="0"/>
              <a:t>query cannot be overly complex</a:t>
            </a:r>
          </a:p>
          <a:p>
            <a:pPr lvl="1"/>
            <a:r>
              <a:rPr lang="en-AU" dirty="0"/>
              <a:t>There is no support for calculated columns or tables</a:t>
            </a:r>
          </a:p>
          <a:p>
            <a:pPr lvl="1"/>
            <a:r>
              <a:rPr lang="en-AU" dirty="0"/>
              <a:t>Measures are restricted to a subset of the DAX functions</a:t>
            </a:r>
          </a:p>
          <a:p>
            <a:pPr lvl="1"/>
            <a:r>
              <a:rPr lang="en-AU" dirty="0"/>
              <a:t>Relationship filtering is limited to a single direction, rather than both directions</a:t>
            </a:r>
          </a:p>
          <a:p>
            <a:pPr lvl="1"/>
            <a:r>
              <a:rPr lang="en-AU" dirty="0"/>
              <a:t>The data type of a column cannot be changed</a:t>
            </a:r>
          </a:p>
        </p:txBody>
      </p:sp>
    </p:spTree>
    <p:extLst>
      <p:ext uri="{BB962C8B-B14F-4D97-AF65-F5344CB8AC3E}">
        <p14:creationId xmlns:p14="http://schemas.microsoft.com/office/powerpoint/2010/main" val="154968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queries</a:t>
            </a:r>
          </a:p>
        </p:txBody>
      </p:sp>
      <p:sp>
        <p:nvSpPr>
          <p:cNvPr id="3" name="Content Placeholder 2"/>
          <p:cNvSpPr>
            <a:spLocks noGrp="1"/>
          </p:cNvSpPr>
          <p:nvPr>
            <p:ph sz="quarter" idx="10"/>
          </p:nvPr>
        </p:nvSpPr>
        <p:spPr/>
        <p:txBody>
          <a:bodyPr/>
          <a:lstStyle/>
          <a:p>
            <a:r>
              <a:rPr lang="en-AU" dirty="0"/>
              <a:t>Defining query steps</a:t>
            </a:r>
            <a:endParaRPr lang="en-US" dirty="0"/>
          </a:p>
        </p:txBody>
      </p:sp>
      <p:sp>
        <p:nvSpPr>
          <p:cNvPr id="4" name="Text Placeholder 3"/>
          <p:cNvSpPr>
            <a:spLocks noGrp="1"/>
          </p:cNvSpPr>
          <p:nvPr>
            <p:ph type="body" sz="quarter" idx="11"/>
          </p:nvPr>
        </p:nvSpPr>
        <p:spPr>
          <a:xfrm>
            <a:off x="269875" y="1749425"/>
            <a:ext cx="7906716" cy="5108575"/>
          </a:xfrm>
        </p:spPr>
        <p:txBody>
          <a:bodyPr>
            <a:normAutofit lnSpcReduction="10000"/>
          </a:bodyPr>
          <a:lstStyle/>
          <a:p>
            <a:r>
              <a:rPr lang="en-US" dirty="0"/>
              <a:t>The </a:t>
            </a:r>
            <a:r>
              <a:rPr lang="en-US" b="1" dirty="0"/>
              <a:t>Query Editor </a:t>
            </a:r>
            <a:r>
              <a:rPr lang="en-US" dirty="0"/>
              <a:t>can be used to filter, cleanse and reshape data into the desired result</a:t>
            </a:r>
          </a:p>
          <a:p>
            <a:pPr lvl="1"/>
            <a:r>
              <a:rPr lang="en-US" dirty="0"/>
              <a:t>Steps can easily be produced by applying column filters, and by using the commands available from the ribbon, or the query and column context menus</a:t>
            </a:r>
          </a:p>
          <a:p>
            <a:pPr lvl="1"/>
            <a:r>
              <a:rPr lang="en-US" dirty="0"/>
              <a:t>It is possible to select a step and preview the data at that step</a:t>
            </a:r>
          </a:p>
          <a:p>
            <a:pPr lvl="1"/>
            <a:r>
              <a:rPr lang="en-US" dirty="0"/>
              <a:t>Steps can be removed – but take care not to remove a step that downstream steps depend on</a:t>
            </a:r>
          </a:p>
          <a:p>
            <a:pPr lvl="1"/>
            <a:r>
              <a:rPr lang="en-US" dirty="0"/>
              <a:t>Step formulas can be viewed or edited in the formula bar</a:t>
            </a:r>
          </a:p>
          <a:p>
            <a:endParaRPr lang="en-US" dirty="0"/>
          </a:p>
        </p:txBody>
      </p:sp>
      <p:pic>
        <p:nvPicPr>
          <p:cNvPr id="6" name="Picture 5"/>
          <p:cNvPicPr>
            <a:picLocks noChangeAspect="1"/>
          </p:cNvPicPr>
          <p:nvPr/>
        </p:nvPicPr>
        <p:blipFill>
          <a:blip r:embed="rId2"/>
          <a:stretch>
            <a:fillRect/>
          </a:stretch>
        </p:blipFill>
        <p:spPr>
          <a:xfrm>
            <a:off x="8395496" y="1972136"/>
            <a:ext cx="3027878" cy="4075113"/>
          </a:xfrm>
          <a:prstGeom prst="rect">
            <a:avLst/>
          </a:prstGeom>
        </p:spPr>
      </p:pic>
    </p:spTree>
    <p:extLst>
      <p:ext uri="{BB962C8B-B14F-4D97-AF65-F5344CB8AC3E}">
        <p14:creationId xmlns:p14="http://schemas.microsoft.com/office/powerpoint/2010/main" val="324262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queries</a:t>
            </a:r>
          </a:p>
        </p:txBody>
      </p:sp>
      <p:sp>
        <p:nvSpPr>
          <p:cNvPr id="3" name="Content Placeholder 2"/>
          <p:cNvSpPr>
            <a:spLocks noGrp="1"/>
          </p:cNvSpPr>
          <p:nvPr>
            <p:ph sz="quarter" idx="10"/>
          </p:nvPr>
        </p:nvSpPr>
        <p:spPr/>
        <p:txBody>
          <a:bodyPr/>
          <a:lstStyle/>
          <a:p>
            <a:r>
              <a:rPr lang="en-AU" dirty="0"/>
              <a:t>Defining query steps: Commands</a:t>
            </a:r>
            <a:endParaRPr lang="en-US" dirty="0"/>
          </a:p>
        </p:txBody>
      </p:sp>
      <p:sp>
        <p:nvSpPr>
          <p:cNvPr id="4" name="Text Placeholder 3"/>
          <p:cNvSpPr>
            <a:spLocks noGrp="1"/>
          </p:cNvSpPr>
          <p:nvPr>
            <p:ph type="body" sz="quarter" idx="11"/>
          </p:nvPr>
        </p:nvSpPr>
        <p:spPr/>
        <p:txBody>
          <a:bodyPr/>
          <a:lstStyle/>
          <a:p>
            <a:r>
              <a:rPr lang="en-US" dirty="0"/>
              <a:t>Numerous commands are available on the </a:t>
            </a:r>
            <a:r>
              <a:rPr lang="en-US" b="1" dirty="0"/>
              <a:t>Query Editor </a:t>
            </a:r>
            <a:r>
              <a:rPr lang="en-US" dirty="0"/>
              <a:t>ribbons and context menus to:</a:t>
            </a:r>
          </a:p>
          <a:p>
            <a:pPr lvl="1"/>
            <a:r>
              <a:rPr lang="en-AU" dirty="0"/>
              <a:t>Manage columns</a:t>
            </a:r>
          </a:p>
          <a:p>
            <a:pPr lvl="1"/>
            <a:r>
              <a:rPr lang="en-AU" dirty="0"/>
              <a:t>Reduce rows, including removing errors</a:t>
            </a:r>
          </a:p>
          <a:p>
            <a:pPr lvl="1"/>
            <a:r>
              <a:rPr lang="en-AU" dirty="0"/>
              <a:t>Transform</a:t>
            </a:r>
          </a:p>
          <a:p>
            <a:pPr lvl="1"/>
            <a:r>
              <a:rPr lang="en-AU" dirty="0"/>
              <a:t>Split</a:t>
            </a:r>
          </a:p>
          <a:p>
            <a:pPr lvl="1"/>
            <a:r>
              <a:rPr lang="en-AU" dirty="0"/>
              <a:t>Add columns, by using formulas</a:t>
            </a:r>
          </a:p>
          <a:p>
            <a:r>
              <a:rPr lang="en-AU" dirty="0"/>
              <a:t>As the editor experience is WYSIWYG, users can easily experiment and roll-back changes</a:t>
            </a:r>
          </a:p>
          <a:p>
            <a:endParaRPr lang="en-US" dirty="0"/>
          </a:p>
        </p:txBody>
      </p:sp>
    </p:spTree>
    <p:extLst>
      <p:ext uri="{BB962C8B-B14F-4D97-AF65-F5344CB8AC3E}">
        <p14:creationId xmlns:p14="http://schemas.microsoft.com/office/powerpoint/2010/main" val="37157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queries</a:t>
            </a:r>
          </a:p>
        </p:txBody>
      </p:sp>
      <p:sp>
        <p:nvSpPr>
          <p:cNvPr id="3" name="Content Placeholder 2"/>
          <p:cNvSpPr>
            <a:spLocks noGrp="1"/>
          </p:cNvSpPr>
          <p:nvPr>
            <p:ph sz="quarter" idx="10"/>
          </p:nvPr>
        </p:nvSpPr>
        <p:spPr/>
        <p:txBody>
          <a:bodyPr/>
          <a:lstStyle/>
          <a:p>
            <a:r>
              <a:rPr lang="en-AU" dirty="0"/>
              <a:t>Defining query steps: Combining queries</a:t>
            </a:r>
            <a:endParaRPr lang="en-US" dirty="0"/>
          </a:p>
        </p:txBody>
      </p:sp>
      <p:sp>
        <p:nvSpPr>
          <p:cNvPr id="4" name="Text Placeholder 3"/>
          <p:cNvSpPr>
            <a:spLocks noGrp="1"/>
          </p:cNvSpPr>
          <p:nvPr>
            <p:ph type="body" sz="quarter" idx="11"/>
          </p:nvPr>
        </p:nvSpPr>
        <p:spPr>
          <a:xfrm>
            <a:off x="1921565" y="1749425"/>
            <a:ext cx="10003736" cy="5108575"/>
          </a:xfrm>
        </p:spPr>
        <p:txBody>
          <a:bodyPr/>
          <a:lstStyle/>
          <a:p>
            <a:r>
              <a:rPr lang="en-US" dirty="0"/>
              <a:t>New queries can be created by:</a:t>
            </a:r>
          </a:p>
          <a:p>
            <a:pPr lvl="1"/>
            <a:r>
              <a:rPr lang="en-US" dirty="0"/>
              <a:t>Merging two queries (joining on a common column)</a:t>
            </a:r>
          </a:p>
          <a:p>
            <a:pPr lvl="1"/>
            <a:r>
              <a:rPr lang="en-US" dirty="0"/>
              <a:t>Appending two queries (union)</a:t>
            </a:r>
          </a:p>
          <a:p>
            <a:r>
              <a:rPr lang="en-AU" dirty="0"/>
              <a:t>Merge join options include: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50" y="1968646"/>
            <a:ext cx="1178451" cy="1166666"/>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1921565" y="3946118"/>
            <a:ext cx="6983896" cy="2376803"/>
          </a:xfrm>
          <a:prstGeom prst="rect">
            <a:avLst/>
          </a:prstGeom>
        </p:spPr>
      </p:pic>
    </p:spTree>
    <p:extLst>
      <p:ext uri="{BB962C8B-B14F-4D97-AF65-F5344CB8AC3E}">
        <p14:creationId xmlns:p14="http://schemas.microsoft.com/office/powerpoint/2010/main" val="152588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新一化的</a:t>
            </a:r>
            <a:r>
              <a:rPr lang="zh-TW" altLang="en-US" b="1" dirty="0"/>
              <a:t>商業智慧</a:t>
            </a:r>
            <a:r>
              <a:rPr lang="zh-TW" altLang="en-US" dirty="0"/>
              <a:t> </a:t>
            </a:r>
            <a:r>
              <a:rPr lang="en-US" altLang="zh-TW" dirty="0"/>
              <a:t>(</a:t>
            </a:r>
            <a:r>
              <a:rPr lang="en-AU" altLang="zh-TW" dirty="0"/>
              <a:t>BI) </a:t>
            </a:r>
            <a:r>
              <a:rPr lang="zh-TW" altLang="en-US" dirty="0"/>
              <a:t>工具</a:t>
            </a:r>
            <a:endParaRPr lang="en-US" dirty="0"/>
          </a:p>
        </p:txBody>
      </p:sp>
      <p:sp>
        <p:nvSpPr>
          <p:cNvPr id="3" name="Content Placeholder 2"/>
          <p:cNvSpPr>
            <a:spLocks noGrp="1"/>
          </p:cNvSpPr>
          <p:nvPr>
            <p:ph sz="quarter" idx="10"/>
          </p:nvPr>
        </p:nvSpPr>
        <p:spPr/>
        <p:txBody>
          <a:bodyPr/>
          <a:lstStyle/>
          <a:p>
            <a:r>
              <a:rPr lang="zh-TW" altLang="en-US" dirty="0"/>
              <a:t>將資料轉換成商業洞察</a:t>
            </a:r>
            <a:r>
              <a:rPr lang="en-US" altLang="zh-TW" dirty="0"/>
              <a:t> (</a:t>
            </a:r>
            <a:r>
              <a:rPr lang="en-US" dirty="0"/>
              <a:t>business insights) </a:t>
            </a:r>
            <a:r>
              <a:rPr lang="zh-TW" altLang="en-US" dirty="0"/>
              <a:t>很有挑戰性</a:t>
            </a:r>
            <a:endParaRPr lang="en-US" b="1" dirty="0">
              <a:cs typeface="Segoe UI" panose="020B0502040204020203" pitchFamily="34" charset="0"/>
            </a:endParaRPr>
          </a:p>
        </p:txBody>
      </p:sp>
      <p:sp>
        <p:nvSpPr>
          <p:cNvPr id="4" name="Text Placeholder 3"/>
          <p:cNvSpPr>
            <a:spLocks noGrp="1"/>
          </p:cNvSpPr>
          <p:nvPr>
            <p:ph type="body" sz="quarter" idx="11"/>
          </p:nvPr>
        </p:nvSpPr>
        <p:spPr/>
        <p:txBody>
          <a:bodyPr/>
          <a:lstStyle/>
          <a:p>
            <a:r>
              <a:rPr lang="zh-TW" altLang="en-US" dirty="0"/>
              <a:t>常見的</a:t>
            </a:r>
            <a:r>
              <a:rPr lang="en-US" dirty="0"/>
              <a:t> BI </a:t>
            </a:r>
            <a:r>
              <a:rPr lang="zh-TW" altLang="en-US" dirty="0"/>
              <a:t>挑戰包括了</a:t>
            </a:r>
            <a:r>
              <a:rPr lang="en-US" dirty="0"/>
              <a:t>…</a:t>
            </a:r>
          </a:p>
          <a:p>
            <a:endParaRPr lang="en-US" dirty="0"/>
          </a:p>
        </p:txBody>
      </p:sp>
      <p:grpSp>
        <p:nvGrpSpPr>
          <p:cNvPr id="24" name="Group 23"/>
          <p:cNvGrpSpPr/>
          <p:nvPr/>
        </p:nvGrpSpPr>
        <p:grpSpPr>
          <a:xfrm>
            <a:off x="461438" y="3751994"/>
            <a:ext cx="11131423" cy="919829"/>
            <a:chOff x="419875" y="3553208"/>
            <a:chExt cx="11131423" cy="919829"/>
          </a:xfrm>
        </p:grpSpPr>
        <p:grpSp>
          <p:nvGrpSpPr>
            <p:cNvPr id="25" name="Group 11"/>
            <p:cNvGrpSpPr/>
            <p:nvPr/>
          </p:nvGrpSpPr>
          <p:grpSpPr>
            <a:xfrm>
              <a:off x="419875" y="3553208"/>
              <a:ext cx="11131423" cy="919829"/>
              <a:chOff x="419875" y="3540205"/>
              <a:chExt cx="11131423" cy="919829"/>
            </a:xfrm>
          </p:grpSpPr>
          <p:sp>
            <p:nvSpPr>
              <p:cNvPr id="28" name="Rectangle 12"/>
              <p:cNvSpPr/>
              <p:nvPr/>
            </p:nvSpPr>
            <p:spPr bwMode="auto">
              <a:xfrm>
                <a:off x="1327452" y="3540205"/>
                <a:ext cx="4252254"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zh-TW" altLang="en-US" sz="2800" dirty="0">
                    <a:solidFill>
                      <a:srgbClr val="EDC30D"/>
                    </a:solidFill>
                    <a:latin typeface="+mj-lt"/>
                    <a:ea typeface="Segoe UI" pitchFamily="34" charset="0"/>
                    <a:cs typeface="Segoe UI" pitchFamily="34" charset="0"/>
                  </a:rPr>
                  <a:t>多重資料來源</a:t>
                </a:r>
                <a:endParaRPr lang="en-US" sz="2800" dirty="0">
                  <a:solidFill>
                    <a:srgbClr val="EDC30D"/>
                  </a:solidFill>
                  <a:latin typeface="+mj-lt"/>
                  <a:ea typeface="Segoe UI" pitchFamily="34" charset="0"/>
                  <a:cs typeface="Segoe UI" pitchFamily="34" charset="0"/>
                </a:endParaRPr>
              </a:p>
            </p:txBody>
          </p:sp>
          <p:sp>
            <p:nvSpPr>
              <p:cNvPr id="29" name="Rectangle 13"/>
              <p:cNvSpPr/>
              <p:nvPr/>
            </p:nvSpPr>
            <p:spPr bwMode="auto">
              <a:xfrm>
                <a:off x="5579706" y="3545634"/>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zh-TW" altLang="en-US" dirty="0">
                    <a:ln w="3175">
                      <a:noFill/>
                    </a:ln>
                    <a:solidFill>
                      <a:schemeClr val="tx1"/>
                    </a:solidFill>
                    <a:latin typeface="+mj-lt"/>
                  </a:rPr>
                  <a:t>有些資料儲存在</a:t>
                </a:r>
                <a:r>
                  <a:rPr lang="en-US" dirty="0">
                    <a:ln w="3175">
                      <a:noFill/>
                    </a:ln>
                    <a:solidFill>
                      <a:schemeClr val="tx1"/>
                    </a:solidFill>
                    <a:latin typeface="+mj-lt"/>
                  </a:rPr>
                  <a:t> SaaS </a:t>
                </a:r>
                <a:r>
                  <a:rPr lang="zh-TW" altLang="en-US" dirty="0">
                    <a:ln w="3175">
                      <a:noFill/>
                    </a:ln>
                    <a:solidFill>
                      <a:schemeClr val="tx1"/>
                    </a:solidFill>
                    <a:latin typeface="+mj-lt"/>
                  </a:rPr>
                  <a:t>服務中，或是其它外部地點，若要安全地經常更新資料也會很麻煩</a:t>
                </a:r>
                <a:endParaRPr lang="en-US" dirty="0">
                  <a:ln w="3175">
                    <a:noFill/>
                  </a:ln>
                  <a:solidFill>
                    <a:schemeClr val="tx1"/>
                  </a:solidFill>
                  <a:latin typeface="+mj-lt"/>
                </a:endParaRPr>
              </a:p>
            </p:txBody>
          </p:sp>
          <p:sp>
            <p:nvSpPr>
              <p:cNvPr id="30" name="Rectangle 16"/>
              <p:cNvSpPr/>
              <p:nvPr/>
            </p:nvSpPr>
            <p:spPr bwMode="auto">
              <a:xfrm>
                <a:off x="419875" y="3545634"/>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26" name="Freeform 25"/>
            <p:cNvSpPr>
              <a:spLocks noChangeAspect="1" noEditPoints="1"/>
            </p:cNvSpPr>
            <p:nvPr/>
          </p:nvSpPr>
          <p:spPr bwMode="auto">
            <a:xfrm>
              <a:off x="895778" y="3824238"/>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tx1"/>
            </a:solidFill>
            <a:ln>
              <a:solidFill>
                <a:schemeClr val="tx1"/>
              </a:solid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27" name="Freeform 26"/>
            <p:cNvSpPr>
              <a:spLocks noChangeAspect="1" noEditPoints="1"/>
            </p:cNvSpPr>
            <p:nvPr/>
          </p:nvSpPr>
          <p:spPr bwMode="black">
            <a:xfrm>
              <a:off x="616986" y="4004167"/>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w="19050">
              <a:solidFill>
                <a:schemeClr val="tx1"/>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31" name="Group 30"/>
          <p:cNvGrpSpPr/>
          <p:nvPr/>
        </p:nvGrpSpPr>
        <p:grpSpPr>
          <a:xfrm>
            <a:off x="461438" y="2701522"/>
            <a:ext cx="11131422" cy="914400"/>
            <a:chOff x="419875" y="2502736"/>
            <a:chExt cx="11131422" cy="914400"/>
          </a:xfrm>
        </p:grpSpPr>
        <p:grpSp>
          <p:nvGrpSpPr>
            <p:cNvPr id="32" name="Group 31"/>
            <p:cNvGrpSpPr/>
            <p:nvPr/>
          </p:nvGrpSpPr>
          <p:grpSpPr>
            <a:xfrm>
              <a:off x="419875" y="2502736"/>
              <a:ext cx="11131422" cy="914400"/>
              <a:chOff x="419875" y="2369977"/>
              <a:chExt cx="11131422" cy="914400"/>
            </a:xfrm>
          </p:grpSpPr>
          <p:sp>
            <p:nvSpPr>
              <p:cNvPr id="34" name="Rectangle 33"/>
              <p:cNvSpPr/>
              <p:nvPr/>
            </p:nvSpPr>
            <p:spPr bwMode="auto">
              <a:xfrm>
                <a:off x="1327452" y="2369977"/>
                <a:ext cx="4252253"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zh-TW" altLang="en-US" sz="2800" dirty="0">
                    <a:solidFill>
                      <a:srgbClr val="EDC30D"/>
                    </a:solidFill>
                    <a:latin typeface="+mj-lt"/>
                    <a:ea typeface="Segoe UI" pitchFamily="34" charset="0"/>
                    <a:cs typeface="Segoe UI" pitchFamily="34" charset="0"/>
                  </a:rPr>
                  <a:t>端至端的視野</a:t>
                </a:r>
                <a:endParaRPr lang="en-US" sz="2800" dirty="0">
                  <a:solidFill>
                    <a:srgbClr val="EDC30D"/>
                  </a:solidFill>
                  <a:latin typeface="+mj-lt"/>
                  <a:ea typeface="Segoe UI" pitchFamily="34" charset="0"/>
                  <a:cs typeface="Segoe UI" pitchFamily="34" charset="0"/>
                </a:endParaRPr>
              </a:p>
            </p:txBody>
          </p:sp>
          <p:sp>
            <p:nvSpPr>
              <p:cNvPr id="35" name="Rectangle 34"/>
              <p:cNvSpPr/>
              <p:nvPr/>
            </p:nvSpPr>
            <p:spPr bwMode="auto">
              <a:xfrm>
                <a:off x="5579705" y="2369977"/>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zh-TW" altLang="en-US" dirty="0">
                    <a:ln w="3175">
                      <a:noFill/>
                    </a:ln>
                    <a:solidFill>
                      <a:schemeClr val="tx1"/>
                    </a:solidFill>
                    <a:latin typeface="+mj-lt"/>
                  </a:rPr>
                  <a:t>資料經常散落在各地，如果想要看到整個商業全貌就會有點麻煩</a:t>
                </a:r>
                <a:endParaRPr lang="en-US" dirty="0">
                  <a:ln w="3175">
                    <a:noFill/>
                  </a:ln>
                  <a:solidFill>
                    <a:schemeClr val="tx1"/>
                  </a:solidFill>
                  <a:latin typeface="+mj-lt"/>
                </a:endParaRPr>
              </a:p>
            </p:txBody>
          </p:sp>
          <p:sp>
            <p:nvSpPr>
              <p:cNvPr id="36" name="Rectangle 35"/>
              <p:cNvSpPr/>
              <p:nvPr/>
            </p:nvSpPr>
            <p:spPr bwMode="auto">
              <a:xfrm>
                <a:off x="419875" y="2369977"/>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33" name="Freeform 32"/>
            <p:cNvSpPr>
              <a:spLocks noChangeAspect="1" noEditPoints="1"/>
            </p:cNvSpPr>
            <p:nvPr/>
          </p:nvSpPr>
          <p:spPr bwMode="black">
            <a:xfrm>
              <a:off x="675379" y="2822776"/>
              <a:ext cx="457200" cy="31626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grpSp>
        <p:nvGrpSpPr>
          <p:cNvPr id="37" name="Group 36"/>
          <p:cNvGrpSpPr/>
          <p:nvPr/>
        </p:nvGrpSpPr>
        <p:grpSpPr>
          <a:xfrm>
            <a:off x="461438" y="4853039"/>
            <a:ext cx="11131423" cy="914400"/>
            <a:chOff x="419875" y="4654253"/>
            <a:chExt cx="11131423" cy="914400"/>
          </a:xfrm>
        </p:grpSpPr>
        <p:grpSp>
          <p:nvGrpSpPr>
            <p:cNvPr id="38" name="Group 24"/>
            <p:cNvGrpSpPr/>
            <p:nvPr/>
          </p:nvGrpSpPr>
          <p:grpSpPr>
            <a:xfrm>
              <a:off x="419875" y="4654253"/>
              <a:ext cx="11131423" cy="914400"/>
              <a:chOff x="419875" y="4721288"/>
              <a:chExt cx="11131423" cy="1690145"/>
            </a:xfrm>
          </p:grpSpPr>
          <p:sp>
            <p:nvSpPr>
              <p:cNvPr id="40" name="Rectangle 25"/>
              <p:cNvSpPr/>
              <p:nvPr/>
            </p:nvSpPr>
            <p:spPr bwMode="auto">
              <a:xfrm>
                <a:off x="1334275" y="4721288"/>
                <a:ext cx="4245430"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zh-TW" altLang="en-US" sz="2800" dirty="0">
                    <a:solidFill>
                      <a:srgbClr val="EDC30D"/>
                    </a:solidFill>
                    <a:latin typeface="+mj-lt"/>
                    <a:ea typeface="Segoe UI" pitchFamily="34" charset="0"/>
                    <a:cs typeface="Segoe UI" pitchFamily="34" charset="0"/>
                  </a:rPr>
                  <a:t>在對的時間將對的資料呈現給對的用戶</a:t>
                </a:r>
                <a:endParaRPr lang="en-US" sz="2800" dirty="0">
                  <a:solidFill>
                    <a:srgbClr val="EDC30D"/>
                  </a:solidFill>
                  <a:latin typeface="+mj-lt"/>
                  <a:ea typeface="Segoe UI" pitchFamily="34" charset="0"/>
                  <a:cs typeface="Segoe UI" pitchFamily="34" charset="0"/>
                </a:endParaRPr>
              </a:p>
            </p:txBody>
          </p:sp>
          <p:sp>
            <p:nvSpPr>
              <p:cNvPr id="41" name="Rectangle 26"/>
              <p:cNvSpPr/>
              <p:nvPr/>
            </p:nvSpPr>
            <p:spPr bwMode="auto">
              <a:xfrm>
                <a:off x="5579706" y="4721288"/>
                <a:ext cx="5971592"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zh-TW" altLang="en-US" dirty="0">
                    <a:ln w="3175">
                      <a:noFill/>
                    </a:ln>
                    <a:solidFill>
                      <a:schemeClr val="tx1"/>
                    </a:solidFill>
                    <a:latin typeface="+mj-lt"/>
                  </a:rPr>
                  <a:t>不同的角色有不同的需要，而做商業決策的人可能需要最新的資料</a:t>
                </a:r>
                <a:endParaRPr lang="en-US" dirty="0">
                  <a:ln w="3175">
                    <a:noFill/>
                  </a:ln>
                  <a:solidFill>
                    <a:schemeClr val="tx1"/>
                  </a:solidFill>
                  <a:latin typeface="+mj-lt"/>
                </a:endParaRPr>
              </a:p>
            </p:txBody>
          </p:sp>
          <p:sp>
            <p:nvSpPr>
              <p:cNvPr id="42" name="Rectangle 27"/>
              <p:cNvSpPr/>
              <p:nvPr/>
            </p:nvSpPr>
            <p:spPr bwMode="auto">
              <a:xfrm>
                <a:off x="419875" y="4721288"/>
                <a:ext cx="91440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39" name="Freeform 25"/>
            <p:cNvSpPr>
              <a:spLocks noChangeAspect="1" noEditPoints="1"/>
            </p:cNvSpPr>
            <p:nvPr/>
          </p:nvSpPr>
          <p:spPr bwMode="black">
            <a:xfrm>
              <a:off x="648475" y="4916806"/>
              <a:ext cx="457200" cy="38929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900" dirty="0"/>
            </a:p>
          </p:txBody>
        </p:sp>
      </p:grpSp>
    </p:spTree>
    <p:extLst>
      <p:ext uri="{BB962C8B-B14F-4D97-AF65-F5344CB8AC3E}">
        <p14:creationId xmlns:p14="http://schemas.microsoft.com/office/powerpoint/2010/main" val="12267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Configuring relationships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a:bodyPr>
          <a:lstStyle/>
          <a:p>
            <a:r>
              <a:rPr lang="en-US" dirty="0"/>
              <a:t>Relationships enable filters on one table to appropriately propagate filter to other tables</a:t>
            </a:r>
          </a:p>
          <a:p>
            <a:pPr lvl="1"/>
            <a:r>
              <a:rPr lang="en-AU" dirty="0"/>
              <a:t>Note: Relationships are not foreign key (integrity) constraints</a:t>
            </a:r>
            <a:endParaRPr lang="en-US" dirty="0"/>
          </a:p>
          <a:p>
            <a:r>
              <a:rPr lang="en-US" dirty="0"/>
              <a:t>They can be defined between any two tables, regardless of their data connection or source type</a:t>
            </a:r>
          </a:p>
          <a:p>
            <a:pPr lvl="1"/>
            <a:r>
              <a:rPr lang="en-US" dirty="0"/>
              <a:t>However, they must be based on single columns with matching data types</a:t>
            </a:r>
          </a:p>
          <a:p>
            <a:pPr lvl="1"/>
            <a:r>
              <a:rPr lang="en-US" dirty="0"/>
              <a:t>There is no support for self-referencing relationships</a:t>
            </a:r>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48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Configuring relationships</a:t>
            </a:r>
          </a:p>
        </p:txBody>
      </p:sp>
      <p:sp>
        <p:nvSpPr>
          <p:cNvPr id="3" name="Content Placeholder 2"/>
          <p:cNvSpPr>
            <a:spLocks noGrp="1"/>
          </p:cNvSpPr>
          <p:nvPr>
            <p:ph sz="quarter" idx="10"/>
          </p:nvPr>
        </p:nvSpPr>
        <p:spPr/>
        <p:txBody>
          <a:bodyPr/>
          <a:lstStyle/>
          <a:p>
            <a:r>
              <a:rPr lang="en-AU" dirty="0"/>
              <a:t>Advanced options</a:t>
            </a:r>
            <a:endParaRPr lang="en-US" dirty="0"/>
          </a:p>
        </p:txBody>
      </p:sp>
      <p:sp>
        <p:nvSpPr>
          <p:cNvPr id="4" name="Text Placeholder 3"/>
          <p:cNvSpPr>
            <a:spLocks noGrp="1"/>
          </p:cNvSpPr>
          <p:nvPr>
            <p:ph type="body" sz="quarter" idx="11"/>
          </p:nvPr>
        </p:nvSpPr>
        <p:spPr/>
        <p:txBody>
          <a:bodyPr/>
          <a:lstStyle/>
          <a:p>
            <a:r>
              <a:rPr lang="en-US" dirty="0"/>
              <a:t>It is possible to define multiple relationship paths between two tables</a:t>
            </a:r>
          </a:p>
          <a:p>
            <a:pPr lvl="1"/>
            <a:r>
              <a:rPr lang="en-US" dirty="0"/>
              <a:t>One relationship must be </a:t>
            </a:r>
            <a:r>
              <a:rPr lang="en-US" b="1" dirty="0"/>
              <a:t>active</a:t>
            </a:r>
            <a:r>
              <a:rPr lang="en-US" dirty="0"/>
              <a:t>, and will be used by default during model browsing</a:t>
            </a:r>
          </a:p>
          <a:p>
            <a:pPr lvl="1"/>
            <a:r>
              <a:rPr lang="en-US" dirty="0"/>
              <a:t>The remaining relationships are </a:t>
            </a:r>
            <a:r>
              <a:rPr lang="en-US" b="1" dirty="0"/>
              <a:t>inactive</a:t>
            </a:r>
            <a:r>
              <a:rPr lang="en-US" dirty="0"/>
              <a:t>, and can be used explicitly in model calculations</a:t>
            </a:r>
          </a:p>
          <a:p>
            <a:endParaRPr lang="en-US" dirty="0"/>
          </a:p>
        </p:txBody>
      </p:sp>
    </p:spTree>
    <p:extLst>
      <p:ext uri="{BB962C8B-B14F-4D97-AF65-F5344CB8AC3E}">
        <p14:creationId xmlns:p14="http://schemas.microsoft.com/office/powerpoint/2010/main" val="149571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Configuring relationships</a:t>
            </a:r>
          </a:p>
        </p:txBody>
      </p:sp>
      <p:sp>
        <p:nvSpPr>
          <p:cNvPr id="3" name="Content Placeholder 2"/>
          <p:cNvSpPr>
            <a:spLocks noGrp="1"/>
          </p:cNvSpPr>
          <p:nvPr>
            <p:ph sz="quarter" idx="10"/>
          </p:nvPr>
        </p:nvSpPr>
        <p:spPr/>
        <p:txBody>
          <a:bodyPr/>
          <a:lstStyle/>
          <a:p>
            <a:r>
              <a:rPr lang="en-AU" dirty="0"/>
              <a:t>Advanced options: Continued</a:t>
            </a:r>
            <a:endParaRPr lang="en-US" dirty="0"/>
          </a:p>
        </p:txBody>
      </p:sp>
      <p:sp>
        <p:nvSpPr>
          <p:cNvPr id="4" name="Text Placeholder 3"/>
          <p:cNvSpPr>
            <a:spLocks noGrp="1"/>
          </p:cNvSpPr>
          <p:nvPr>
            <p:ph type="body" sz="quarter" idx="11"/>
          </p:nvPr>
        </p:nvSpPr>
        <p:spPr>
          <a:xfrm>
            <a:off x="269876" y="1749425"/>
            <a:ext cx="5865881" cy="5108575"/>
          </a:xfrm>
        </p:spPr>
        <p:txBody>
          <a:bodyPr/>
          <a:lstStyle/>
          <a:p>
            <a:r>
              <a:rPr lang="en-AU" dirty="0"/>
              <a:t>Configure relationship advanced options to set:</a:t>
            </a:r>
          </a:p>
          <a:p>
            <a:pPr lvl="1"/>
            <a:r>
              <a:rPr lang="en-AU" dirty="0"/>
              <a:t>Cardinality</a:t>
            </a:r>
          </a:p>
          <a:p>
            <a:pPr lvl="1"/>
            <a:r>
              <a:rPr lang="en-AU" dirty="0"/>
              <a:t>Cross filter direction</a:t>
            </a:r>
          </a:p>
          <a:p>
            <a:pPr lvl="2"/>
            <a:r>
              <a:rPr lang="en-AU" dirty="0"/>
              <a:t>The </a:t>
            </a:r>
            <a:r>
              <a:rPr lang="en-AU" b="1" dirty="0"/>
              <a:t>Both</a:t>
            </a:r>
            <a:r>
              <a:rPr lang="en-AU" dirty="0"/>
              <a:t> option enables many-to-many analysis</a:t>
            </a:r>
          </a:p>
          <a:p>
            <a:pPr lvl="1"/>
            <a:r>
              <a:rPr lang="en-AU" dirty="0"/>
              <a:t>Active/inactive</a:t>
            </a:r>
          </a:p>
          <a:p>
            <a:endParaRPr lang="en-US" dirty="0"/>
          </a:p>
        </p:txBody>
      </p:sp>
      <p:pic>
        <p:nvPicPr>
          <p:cNvPr id="5" name="Picture 4"/>
          <p:cNvPicPr>
            <a:picLocks noChangeAspect="1"/>
          </p:cNvPicPr>
          <p:nvPr/>
        </p:nvPicPr>
        <p:blipFill>
          <a:blip r:embed="rId2"/>
          <a:stretch>
            <a:fillRect/>
          </a:stretch>
        </p:blipFill>
        <p:spPr>
          <a:xfrm>
            <a:off x="6292686" y="1938576"/>
            <a:ext cx="4979611" cy="3458064"/>
          </a:xfrm>
          <a:prstGeom prst="rect">
            <a:avLst/>
          </a:prstGeom>
        </p:spPr>
      </p:pic>
      <p:sp>
        <p:nvSpPr>
          <p:cNvPr id="6" name="TextBox 5"/>
          <p:cNvSpPr txBox="1"/>
          <p:nvPr/>
        </p:nvSpPr>
        <p:spPr>
          <a:xfrm>
            <a:off x="428266" y="5765373"/>
            <a:ext cx="5111143"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a:t>
            </a:r>
            <a:r>
              <a:rPr lang="en-US" dirty="0">
                <a:gradFill>
                  <a:gsLst>
                    <a:gs pos="2917">
                      <a:schemeClr val="tx1"/>
                    </a:gs>
                    <a:gs pos="30000">
                      <a:schemeClr val="tx1"/>
                    </a:gs>
                  </a:gsLst>
                  <a:lin ang="5400000" scaled="0"/>
                </a:gradFill>
              </a:rPr>
              <a:t>All options can be interpreted from symbols used in the relationship diagram</a:t>
            </a:r>
          </a:p>
        </p:txBody>
      </p:sp>
    </p:spTree>
    <p:extLst>
      <p:ext uri="{BB962C8B-B14F-4D97-AF65-F5344CB8AC3E}">
        <p14:creationId xmlns:p14="http://schemas.microsoft.com/office/powerpoint/2010/main" val="404411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fontScale="92500"/>
          </a:bodyPr>
          <a:lstStyle/>
          <a:p>
            <a:r>
              <a:rPr lang="en-AU" dirty="0"/>
              <a:t>Model tables can be extended with hierarchies, calculations, and may be hidden (i.e. not for reporting)</a:t>
            </a:r>
          </a:p>
          <a:p>
            <a:r>
              <a:rPr lang="en-AU" dirty="0"/>
              <a:t>Model column properties can be set:</a:t>
            </a:r>
          </a:p>
          <a:p>
            <a:pPr lvl="1"/>
            <a:r>
              <a:rPr lang="en-AU" dirty="0"/>
              <a:t>Data type</a:t>
            </a:r>
          </a:p>
          <a:p>
            <a:pPr lvl="1"/>
            <a:r>
              <a:rPr lang="en-AU" dirty="0"/>
              <a:t>Format</a:t>
            </a:r>
          </a:p>
          <a:p>
            <a:pPr lvl="1"/>
            <a:r>
              <a:rPr lang="en-AU" dirty="0"/>
              <a:t>Categorization</a:t>
            </a:r>
          </a:p>
          <a:p>
            <a:pPr lvl="2"/>
            <a:r>
              <a:rPr lang="en-AU" dirty="0"/>
              <a:t>Spatial types, or web URLs</a:t>
            </a:r>
          </a:p>
          <a:p>
            <a:pPr lvl="1"/>
            <a:r>
              <a:rPr lang="en-AU" dirty="0"/>
              <a:t>Sort order, based on another column from the same table</a:t>
            </a:r>
          </a:p>
          <a:p>
            <a:pPr lvl="1"/>
            <a:r>
              <a:rPr lang="en-AU" dirty="0"/>
              <a:t>Default summarization (numeric, text and date columns)</a:t>
            </a:r>
          </a:p>
          <a:p>
            <a:pPr lvl="1"/>
            <a:r>
              <a:rPr lang="en-AU" dirty="0"/>
              <a:t>Visibility</a:t>
            </a:r>
          </a:p>
          <a:p>
            <a:endParaRPr lang="en-US"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410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Enhancing the model</a:t>
            </a:r>
            <a:endParaRPr lang="en-US" dirty="0"/>
          </a:p>
        </p:txBody>
      </p:sp>
      <p:sp>
        <p:nvSpPr>
          <p:cNvPr id="3" name="Content Placeholder 2"/>
          <p:cNvSpPr>
            <a:spLocks noGrp="1"/>
          </p:cNvSpPr>
          <p:nvPr>
            <p:ph sz="quarter" idx="10"/>
          </p:nvPr>
        </p:nvSpPr>
        <p:spPr/>
        <p:txBody>
          <a:bodyPr/>
          <a:lstStyle/>
          <a:p>
            <a:r>
              <a:rPr lang="en-AU"/>
              <a:t>Hierarchies</a:t>
            </a:r>
            <a:endParaRPr lang="en-US" dirty="0"/>
          </a:p>
        </p:txBody>
      </p:sp>
      <p:sp>
        <p:nvSpPr>
          <p:cNvPr id="4" name="Text Placeholder 3"/>
          <p:cNvSpPr>
            <a:spLocks noGrp="1"/>
          </p:cNvSpPr>
          <p:nvPr>
            <p:ph type="body" sz="quarter" idx="11"/>
          </p:nvPr>
        </p:nvSpPr>
        <p:spPr/>
        <p:txBody>
          <a:bodyPr/>
          <a:lstStyle/>
          <a:p>
            <a:r>
              <a:rPr lang="en-AU"/>
              <a:t>Hierarchies can be added to a table, enabling navigation between columns (in the one-to-many direction)</a:t>
            </a:r>
            <a:endParaRPr lang="en-US" dirty="0"/>
          </a:p>
        </p:txBody>
      </p:sp>
      <p:pic>
        <p:nvPicPr>
          <p:cNvPr id="6" name="Picture 5"/>
          <p:cNvPicPr>
            <a:picLocks noChangeAspect="1"/>
          </p:cNvPicPr>
          <p:nvPr/>
        </p:nvPicPr>
        <p:blipFill>
          <a:blip r:embed="rId2"/>
          <a:stretch>
            <a:fillRect/>
          </a:stretch>
        </p:blipFill>
        <p:spPr>
          <a:xfrm>
            <a:off x="3195377" y="3243480"/>
            <a:ext cx="2133333" cy="3276190"/>
          </a:xfrm>
          <a:prstGeom prst="rect">
            <a:avLst/>
          </a:prstGeom>
        </p:spPr>
      </p:pic>
      <p:pic>
        <p:nvPicPr>
          <p:cNvPr id="7" name="Picture 6"/>
          <p:cNvPicPr>
            <a:picLocks noChangeAspect="1"/>
          </p:cNvPicPr>
          <p:nvPr/>
        </p:nvPicPr>
        <p:blipFill>
          <a:blip r:embed="rId3"/>
          <a:stretch>
            <a:fillRect/>
          </a:stretch>
        </p:blipFill>
        <p:spPr>
          <a:xfrm>
            <a:off x="6926397" y="3243480"/>
            <a:ext cx="2914286" cy="3180952"/>
          </a:xfrm>
          <a:prstGeom prst="rect">
            <a:avLst/>
          </a:prstGeom>
        </p:spPr>
      </p:pic>
      <p:cxnSp>
        <p:nvCxnSpPr>
          <p:cNvPr id="11" name="Straight Arrow Connector 10"/>
          <p:cNvCxnSpPr/>
          <p:nvPr/>
        </p:nvCxnSpPr>
        <p:spPr>
          <a:xfrm>
            <a:off x="5650257" y="4881575"/>
            <a:ext cx="103930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3" name="Content Placeholder 2"/>
          <p:cNvSpPr>
            <a:spLocks noGrp="1"/>
          </p:cNvSpPr>
          <p:nvPr>
            <p:ph sz="quarter" idx="10"/>
          </p:nvPr>
        </p:nvSpPr>
        <p:spPr/>
        <p:txBody>
          <a:bodyPr/>
          <a:lstStyle/>
          <a:p>
            <a:r>
              <a:rPr lang="en-AU" dirty="0"/>
              <a:t>Calculations</a:t>
            </a:r>
            <a:endParaRPr lang="en-US" dirty="0"/>
          </a:p>
        </p:txBody>
      </p:sp>
      <p:sp>
        <p:nvSpPr>
          <p:cNvPr id="4" name="Text Placeholder 3"/>
          <p:cNvSpPr>
            <a:spLocks noGrp="1"/>
          </p:cNvSpPr>
          <p:nvPr>
            <p:ph type="body" sz="quarter" idx="11"/>
          </p:nvPr>
        </p:nvSpPr>
        <p:spPr>
          <a:xfrm>
            <a:off x="269875" y="1749425"/>
            <a:ext cx="11763099" cy="5108575"/>
          </a:xfrm>
        </p:spPr>
        <p:txBody>
          <a:bodyPr>
            <a:normAutofit fontScale="92500" lnSpcReduction="10000"/>
          </a:bodyPr>
          <a:lstStyle/>
          <a:p>
            <a:r>
              <a:rPr lang="en-US" dirty="0"/>
              <a:t>There are three different types of calculations, and each are defined by using DAX:</a:t>
            </a:r>
            <a:endParaRPr lang="en-AU" dirty="0"/>
          </a:p>
          <a:p>
            <a:pPr lvl="1"/>
            <a:r>
              <a:rPr lang="en-US" dirty="0"/>
              <a:t>Calculated columns</a:t>
            </a:r>
          </a:p>
          <a:p>
            <a:pPr lvl="1"/>
            <a:r>
              <a:rPr lang="en-US" dirty="0"/>
              <a:t>Calculated tables</a:t>
            </a:r>
          </a:p>
          <a:p>
            <a:pPr lvl="1"/>
            <a:r>
              <a:rPr lang="en-US" dirty="0"/>
              <a:t>Measures</a:t>
            </a:r>
          </a:p>
          <a:p>
            <a:r>
              <a:rPr lang="en-US" dirty="0"/>
              <a:t>DAX = </a:t>
            </a:r>
            <a:r>
              <a:rPr lang="en-US" u="sng" dirty="0"/>
              <a:t>D</a:t>
            </a:r>
            <a:r>
              <a:rPr lang="en-US" dirty="0"/>
              <a:t>ata </a:t>
            </a:r>
            <a:r>
              <a:rPr lang="en-US" u="sng" dirty="0"/>
              <a:t>A</a:t>
            </a:r>
            <a:r>
              <a:rPr lang="en-US" dirty="0"/>
              <a:t>nalysis </a:t>
            </a:r>
            <a:r>
              <a:rPr lang="en-US" dirty="0" err="1"/>
              <a:t>E</a:t>
            </a:r>
            <a:r>
              <a:rPr lang="en-US" u="sng" dirty="0" err="1"/>
              <a:t>X</a:t>
            </a:r>
            <a:r>
              <a:rPr lang="en-US" dirty="0" err="1"/>
              <a:t>pressions</a:t>
            </a:r>
            <a:r>
              <a:rPr lang="en-US" dirty="0"/>
              <a:t> (DAX), consisting of:</a:t>
            </a:r>
          </a:p>
          <a:p>
            <a:pPr lvl="1"/>
            <a:r>
              <a:rPr lang="en-US" dirty="0"/>
              <a:t>Excel functions (~80 functions)</a:t>
            </a:r>
          </a:p>
          <a:p>
            <a:pPr lvl="1"/>
            <a:r>
              <a:rPr lang="en-US" dirty="0"/>
              <a:t>Table functions</a:t>
            </a:r>
          </a:p>
          <a:p>
            <a:pPr lvl="1"/>
            <a:r>
              <a:rPr lang="en-US" dirty="0"/>
              <a:t>Aggregate functions</a:t>
            </a:r>
          </a:p>
          <a:p>
            <a:pPr lvl="1"/>
            <a:r>
              <a:rPr lang="en-US" dirty="0"/>
              <a:t>Relationship navigation functions</a:t>
            </a:r>
          </a:p>
          <a:p>
            <a:pPr lvl="1"/>
            <a:r>
              <a:rPr lang="en-US" dirty="0"/>
              <a:t>Context modification functions</a:t>
            </a:r>
          </a:p>
          <a:p>
            <a:pPr lvl="1"/>
            <a:r>
              <a:rPr lang="en-US" dirty="0"/>
              <a:t>Time Intelligence functions</a:t>
            </a:r>
          </a:p>
        </p:txBody>
      </p:sp>
      <p:sp>
        <p:nvSpPr>
          <p:cNvPr id="5" name="TextBox 4"/>
          <p:cNvSpPr txBox="1"/>
          <p:nvPr/>
        </p:nvSpPr>
        <p:spPr>
          <a:xfrm>
            <a:off x="7845287" y="5619599"/>
            <a:ext cx="3631095"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DAX theory is not covered in this training course</a:t>
            </a:r>
          </a:p>
        </p:txBody>
      </p:sp>
    </p:spTree>
    <p:extLst>
      <p:ext uri="{BB962C8B-B14F-4D97-AF65-F5344CB8AC3E}">
        <p14:creationId xmlns:p14="http://schemas.microsoft.com/office/powerpoint/2010/main" val="134102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3" name="Content Placeholder 2"/>
          <p:cNvSpPr>
            <a:spLocks noGrp="1"/>
          </p:cNvSpPr>
          <p:nvPr>
            <p:ph sz="quarter" idx="10"/>
          </p:nvPr>
        </p:nvSpPr>
        <p:spPr/>
        <p:txBody>
          <a:bodyPr/>
          <a:lstStyle/>
          <a:p>
            <a:r>
              <a:rPr lang="en-AU" dirty="0"/>
              <a:t>Calculations: Calculated columns</a:t>
            </a:r>
            <a:endParaRPr lang="en-US" dirty="0"/>
          </a:p>
        </p:txBody>
      </p:sp>
      <p:sp>
        <p:nvSpPr>
          <p:cNvPr id="4" name="Text Placeholder 3"/>
          <p:cNvSpPr>
            <a:spLocks noGrp="1"/>
          </p:cNvSpPr>
          <p:nvPr>
            <p:ph type="body" sz="quarter" idx="11"/>
          </p:nvPr>
        </p:nvSpPr>
        <p:spPr/>
        <p:txBody>
          <a:bodyPr>
            <a:normAutofit/>
          </a:bodyPr>
          <a:lstStyle/>
          <a:p>
            <a:r>
              <a:rPr lang="en-US" dirty="0"/>
              <a:t>Define </a:t>
            </a:r>
            <a:r>
              <a:rPr lang="en-US" b="1" dirty="0"/>
              <a:t>Calculated Columns </a:t>
            </a:r>
            <a:r>
              <a:rPr lang="en-US" dirty="0"/>
              <a:t>to add new columns to tables (non-</a:t>
            </a:r>
            <a:r>
              <a:rPr lang="en-US" dirty="0" err="1"/>
              <a:t>DirectQuery</a:t>
            </a:r>
            <a:r>
              <a:rPr lang="en-US" dirty="0"/>
              <a:t> sources only)</a:t>
            </a:r>
          </a:p>
          <a:p>
            <a:r>
              <a:rPr lang="en-US" dirty="0"/>
              <a:t>Column values for each row are materialized and stored in the model</a:t>
            </a:r>
          </a:p>
          <a:p>
            <a:pPr lvl="1"/>
            <a:r>
              <a:rPr lang="en-US" dirty="0"/>
              <a:t>If possible, to reduce the model size, avoid creating them</a:t>
            </a:r>
          </a:p>
          <a:p>
            <a:r>
              <a:rPr lang="en-US" dirty="0"/>
              <a:t>Column values are recalculated when:</a:t>
            </a:r>
          </a:p>
          <a:p>
            <a:pPr lvl="1"/>
            <a:r>
              <a:rPr lang="en-US" dirty="0"/>
              <a:t>The table is refreshed</a:t>
            </a:r>
          </a:p>
          <a:p>
            <a:pPr lvl="1"/>
            <a:r>
              <a:rPr lang="en-US" dirty="0"/>
              <a:t>Formula dependencies are refreshed</a:t>
            </a:r>
          </a:p>
          <a:p>
            <a:endParaRPr lang="en-US" dirty="0"/>
          </a:p>
        </p:txBody>
      </p:sp>
    </p:spTree>
    <p:extLst>
      <p:ext uri="{BB962C8B-B14F-4D97-AF65-F5344CB8AC3E}">
        <p14:creationId xmlns:p14="http://schemas.microsoft.com/office/powerpoint/2010/main" val="162446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3" name="Content Placeholder 2"/>
          <p:cNvSpPr>
            <a:spLocks noGrp="1"/>
          </p:cNvSpPr>
          <p:nvPr>
            <p:ph sz="quarter" idx="10"/>
          </p:nvPr>
        </p:nvSpPr>
        <p:spPr/>
        <p:txBody>
          <a:bodyPr/>
          <a:lstStyle/>
          <a:p>
            <a:r>
              <a:rPr lang="en-AU" dirty="0"/>
              <a:t>Calculations: Calculated tables</a:t>
            </a:r>
            <a:endParaRPr lang="en-US" dirty="0"/>
          </a:p>
        </p:txBody>
      </p:sp>
      <p:sp>
        <p:nvSpPr>
          <p:cNvPr id="4" name="Text Placeholder 3"/>
          <p:cNvSpPr>
            <a:spLocks noGrp="1"/>
          </p:cNvSpPr>
          <p:nvPr>
            <p:ph type="body" sz="quarter" idx="11"/>
          </p:nvPr>
        </p:nvSpPr>
        <p:spPr/>
        <p:txBody>
          <a:bodyPr>
            <a:normAutofit/>
          </a:bodyPr>
          <a:lstStyle/>
          <a:p>
            <a:r>
              <a:rPr lang="en-US" dirty="0"/>
              <a:t>Define </a:t>
            </a:r>
            <a:r>
              <a:rPr lang="en-US" b="1" dirty="0"/>
              <a:t>Calculated Tables </a:t>
            </a:r>
            <a:r>
              <a:rPr lang="en-US" dirty="0"/>
              <a:t>to add new tables to the model, based on existing data from other tables</a:t>
            </a:r>
          </a:p>
          <a:p>
            <a:pPr lvl="1"/>
            <a:r>
              <a:rPr lang="en-AU" dirty="0"/>
              <a:t>Calculated tables are generally best for intermediate calculations of data stored in the model, rather than calculated on the fly</a:t>
            </a:r>
          </a:p>
          <a:p>
            <a:pPr lvl="1"/>
            <a:r>
              <a:rPr lang="en-US" dirty="0"/>
              <a:t>Calculated tables appear in Relationship view, and relationships can be defined with other tables</a:t>
            </a:r>
          </a:p>
          <a:p>
            <a:pPr lvl="1"/>
            <a:r>
              <a:rPr lang="en-US" dirty="0"/>
              <a:t>If possible, to reduce the model size, avoid creating them</a:t>
            </a:r>
          </a:p>
          <a:p>
            <a:pPr lvl="1"/>
            <a:r>
              <a:rPr lang="en-US" dirty="0"/>
              <a:t>Calculated tables are recalculated in the same circumstances as calculated columns</a:t>
            </a:r>
          </a:p>
          <a:p>
            <a:endParaRPr lang="en-US" dirty="0"/>
          </a:p>
        </p:txBody>
      </p:sp>
      <p:sp>
        <p:nvSpPr>
          <p:cNvPr id="5" name="TextBox 4"/>
          <p:cNvSpPr txBox="1"/>
          <p:nvPr/>
        </p:nvSpPr>
        <p:spPr>
          <a:xfrm>
            <a:off x="472271" y="5842846"/>
            <a:ext cx="4962867"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This is an advanced design concept</a:t>
            </a:r>
          </a:p>
        </p:txBody>
      </p:sp>
    </p:spTree>
    <p:extLst>
      <p:ext uri="{BB962C8B-B14F-4D97-AF65-F5344CB8AC3E}">
        <p14:creationId xmlns:p14="http://schemas.microsoft.com/office/powerpoint/2010/main" val="76289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3" name="Content Placeholder 2"/>
          <p:cNvSpPr>
            <a:spLocks noGrp="1"/>
          </p:cNvSpPr>
          <p:nvPr>
            <p:ph sz="quarter" idx="10"/>
          </p:nvPr>
        </p:nvSpPr>
        <p:spPr/>
        <p:txBody>
          <a:bodyPr/>
          <a:lstStyle/>
          <a:p>
            <a:r>
              <a:rPr lang="en-AU" dirty="0"/>
              <a:t>Calculations: Measures</a:t>
            </a:r>
            <a:endParaRPr lang="en-US" dirty="0"/>
          </a:p>
        </p:txBody>
      </p:sp>
      <p:sp>
        <p:nvSpPr>
          <p:cNvPr id="4" name="Text Placeholder 3"/>
          <p:cNvSpPr>
            <a:spLocks noGrp="1"/>
          </p:cNvSpPr>
          <p:nvPr>
            <p:ph type="body" sz="quarter" idx="11"/>
          </p:nvPr>
        </p:nvSpPr>
        <p:spPr/>
        <p:txBody>
          <a:bodyPr>
            <a:normAutofit/>
          </a:bodyPr>
          <a:lstStyle/>
          <a:p>
            <a:r>
              <a:rPr lang="en-US" dirty="0"/>
              <a:t>Define </a:t>
            </a:r>
            <a:r>
              <a:rPr lang="en-US" b="1" dirty="0"/>
              <a:t>Measures</a:t>
            </a:r>
            <a:r>
              <a:rPr lang="en-US" dirty="0"/>
              <a:t> to add aggregation logic to the model</a:t>
            </a:r>
          </a:p>
          <a:p>
            <a:r>
              <a:rPr lang="en-US" dirty="0"/>
              <a:t>Values are not materialized in the model</a:t>
            </a:r>
          </a:p>
          <a:p>
            <a:pPr lvl="1"/>
            <a:r>
              <a:rPr lang="en-US" dirty="0"/>
              <a:t>Formulas are evaluated at query time</a:t>
            </a:r>
          </a:p>
          <a:p>
            <a:r>
              <a:rPr lang="en-AU" dirty="0"/>
              <a:t>Common aggregate functions:</a:t>
            </a:r>
          </a:p>
          <a:p>
            <a:pPr lvl="1"/>
            <a:r>
              <a:rPr lang="en-AU" dirty="0"/>
              <a:t>Sum</a:t>
            </a:r>
          </a:p>
          <a:p>
            <a:pPr lvl="1"/>
            <a:r>
              <a:rPr lang="en-AU" dirty="0"/>
              <a:t>Count, Distinct Count</a:t>
            </a:r>
          </a:p>
          <a:p>
            <a:pPr lvl="1"/>
            <a:r>
              <a:rPr lang="en-AU" dirty="0"/>
              <a:t>Average</a:t>
            </a:r>
          </a:p>
          <a:p>
            <a:pPr lvl="1"/>
            <a:r>
              <a:rPr lang="en-AU" dirty="0"/>
              <a:t>Minimum, Maximum</a:t>
            </a:r>
            <a:endParaRPr lang="en-US" dirty="0"/>
          </a:p>
        </p:txBody>
      </p:sp>
      <p:sp>
        <p:nvSpPr>
          <p:cNvPr id="5" name="TextBox 4"/>
          <p:cNvSpPr txBox="1"/>
          <p:nvPr/>
        </p:nvSpPr>
        <p:spPr>
          <a:xfrm>
            <a:off x="6390753" y="5461009"/>
            <a:ext cx="539494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AU" dirty="0" err="1">
                <a:gradFill>
                  <a:gsLst>
                    <a:gs pos="2917">
                      <a:schemeClr val="tx1"/>
                    </a:gs>
                    <a:gs pos="30000">
                      <a:schemeClr val="tx1"/>
                    </a:gs>
                  </a:gsLst>
                  <a:lin ang="5400000" scaled="0"/>
                </a:gradFill>
              </a:rPr>
              <a:t>Summarizable</a:t>
            </a:r>
            <a:r>
              <a:rPr lang="en-AU" dirty="0">
                <a:gradFill>
                  <a:gsLst>
                    <a:gs pos="2917">
                      <a:schemeClr val="tx1"/>
                    </a:gs>
                    <a:gs pos="30000">
                      <a:schemeClr val="tx1"/>
                    </a:gs>
                  </a:gsLst>
                  <a:lin ang="5400000" scaled="0"/>
                </a:gradFill>
              </a:rPr>
              <a:t> c</a:t>
            </a:r>
            <a:r>
              <a:rPr lang="en-US" dirty="0" err="1">
                <a:gradFill>
                  <a:gsLst>
                    <a:gs pos="2917">
                      <a:schemeClr val="tx1"/>
                    </a:gs>
                    <a:gs pos="30000">
                      <a:schemeClr val="tx1"/>
                    </a:gs>
                  </a:gsLst>
                  <a:lin ang="5400000" scaled="0"/>
                </a:gradFill>
              </a:rPr>
              <a:t>olumns</a:t>
            </a:r>
            <a:r>
              <a:rPr lang="en-US" dirty="0">
                <a:gradFill>
                  <a:gsLst>
                    <a:gs pos="2917">
                      <a:schemeClr val="tx1"/>
                    </a:gs>
                    <a:gs pos="30000">
                      <a:schemeClr val="tx1"/>
                    </a:gs>
                  </a:gsLst>
                  <a:lin ang="5400000" scaled="0"/>
                </a:gradFill>
              </a:rPr>
              <a:t> are aggregated by reports—so defining measures is not necessary for simple aggregation requirements</a:t>
            </a:r>
          </a:p>
        </p:txBody>
      </p:sp>
    </p:spTree>
    <p:extLst>
      <p:ext uri="{BB962C8B-B14F-4D97-AF65-F5344CB8AC3E}">
        <p14:creationId xmlns:p14="http://schemas.microsoft.com/office/powerpoint/2010/main" val="399336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Enhancing the model</a:t>
            </a:r>
            <a:endParaRPr lang="en-US" dirty="0"/>
          </a:p>
        </p:txBody>
      </p:sp>
      <p:sp>
        <p:nvSpPr>
          <p:cNvPr id="4" name="Text Placeholder 3"/>
          <p:cNvSpPr>
            <a:spLocks noGrp="1"/>
          </p:cNvSpPr>
          <p:nvPr>
            <p:ph type="body" sz="quarter" idx="11"/>
          </p:nvPr>
        </p:nvSpPr>
        <p:spPr/>
        <p:txBody>
          <a:bodyPr/>
          <a:lstStyle/>
          <a:p>
            <a:r>
              <a:rPr lang="en-AU" dirty="0"/>
              <a:t>The model design can be tuned to improve its usefulness and Q&amp;A response accuracy</a:t>
            </a:r>
          </a:p>
          <a:p>
            <a:pPr lvl="1"/>
            <a:r>
              <a:rPr lang="en-AU" dirty="0"/>
              <a:t>Set appropriate column data types, formats and categorization</a:t>
            </a:r>
          </a:p>
          <a:p>
            <a:pPr lvl="1"/>
            <a:r>
              <a:rPr lang="en-AU" dirty="0"/>
              <a:t>Ensure relationships are configured</a:t>
            </a:r>
          </a:p>
          <a:p>
            <a:pPr lvl="1"/>
            <a:r>
              <a:rPr lang="en-AU" dirty="0"/>
              <a:t>Ensure table and columns are visible/hidden</a:t>
            </a:r>
          </a:p>
          <a:p>
            <a:pPr lvl="1"/>
            <a:r>
              <a:rPr lang="en-AU" dirty="0"/>
              <a:t>Ensure table, column and measure names are unique and concise</a:t>
            </a:r>
          </a:p>
          <a:p>
            <a:pPr lvl="1"/>
            <a:endParaRPr lang="en-AU" dirty="0"/>
          </a:p>
        </p:txBody>
      </p:sp>
      <p:sp>
        <p:nvSpPr>
          <p:cNvPr id="8" name="Content Placeholder 7"/>
          <p:cNvSpPr>
            <a:spLocks noGrp="1"/>
          </p:cNvSpPr>
          <p:nvPr>
            <p:ph sz="quarter" idx="10"/>
          </p:nvPr>
        </p:nvSpPr>
        <p:spPr/>
        <p:txBody>
          <a:bodyPr/>
          <a:lstStyle/>
          <a:p>
            <a:r>
              <a:rPr lang="en-AU" dirty="0"/>
              <a:t>Tuning the model</a:t>
            </a:r>
            <a:endParaRPr lang="en-US" dirty="0"/>
          </a:p>
        </p:txBody>
      </p:sp>
    </p:spTree>
    <p:extLst>
      <p:ext uri="{BB962C8B-B14F-4D97-AF65-F5344CB8AC3E}">
        <p14:creationId xmlns:p14="http://schemas.microsoft.com/office/powerpoint/2010/main" val="107471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認識</a:t>
            </a:r>
            <a:r>
              <a:rPr lang="en-AU" dirty="0"/>
              <a:t> Microsoft Power BI</a:t>
            </a:r>
            <a:endParaRPr lang="en-US" dirty="0"/>
          </a:p>
        </p:txBody>
      </p:sp>
      <p:sp>
        <p:nvSpPr>
          <p:cNvPr id="3" name="Content Placeholder 2"/>
          <p:cNvSpPr>
            <a:spLocks noGrp="1"/>
          </p:cNvSpPr>
          <p:nvPr>
            <p:ph sz="quarter" idx="10"/>
          </p:nvPr>
        </p:nvSpPr>
        <p:spPr/>
        <p:txBody>
          <a:bodyPr/>
          <a:lstStyle/>
          <a:p>
            <a:r>
              <a:rPr lang="zh-TW" altLang="en-US" dirty="0"/>
              <a:t>重新認識你的資料，不論它們是哪種形式</a:t>
            </a:r>
            <a:r>
              <a:rPr lang="en-US" altLang="zh-TW" dirty="0"/>
              <a:t>…</a:t>
            </a:r>
            <a:endParaRPr lang="en-US" dirty="0"/>
          </a:p>
        </p:txBody>
      </p:sp>
      <p:sp>
        <p:nvSpPr>
          <p:cNvPr id="4" name="Text Placeholder 3"/>
          <p:cNvSpPr>
            <a:spLocks noGrp="1"/>
          </p:cNvSpPr>
          <p:nvPr>
            <p:ph type="body" sz="quarter" idx="11"/>
          </p:nvPr>
        </p:nvSpPr>
        <p:spPr/>
        <p:txBody>
          <a:bodyPr>
            <a:normAutofit/>
          </a:bodyPr>
          <a:lstStyle/>
          <a:p>
            <a:r>
              <a:rPr lang="en-US" dirty="0"/>
              <a:t>Power BI </a:t>
            </a:r>
            <a:r>
              <a:rPr lang="zh-TW" altLang="en-US" dirty="0"/>
              <a:t>是一個以雲端為基礎的商業分析服務，它讓用戶能夠</a:t>
            </a:r>
            <a:r>
              <a:rPr lang="en-US" dirty="0"/>
              <a:t>:</a:t>
            </a:r>
          </a:p>
          <a:p>
            <a:pPr lvl="1"/>
            <a:r>
              <a:rPr lang="zh-TW" altLang="en-US" dirty="0"/>
              <a:t>快速且容易存取到資料</a:t>
            </a:r>
            <a:endParaRPr lang="en-US" dirty="0"/>
          </a:p>
          <a:p>
            <a:pPr lvl="1"/>
            <a:r>
              <a:rPr lang="zh-TW" altLang="en-US" dirty="0"/>
              <a:t>即時檢視</a:t>
            </a:r>
            <a:r>
              <a:rPr lang="en-US" dirty="0"/>
              <a:t> 360º </a:t>
            </a:r>
            <a:r>
              <a:rPr lang="zh-TW" altLang="en-US" dirty="0"/>
              <a:t>的商業面貌</a:t>
            </a:r>
            <a:endParaRPr lang="en-US" dirty="0"/>
          </a:p>
          <a:p>
            <a:pPr lvl="1"/>
            <a:r>
              <a:rPr lang="zh-TW" altLang="en-US" dirty="0"/>
              <a:t>發現及探索資料的內涵</a:t>
            </a:r>
            <a:endParaRPr lang="en-US" dirty="0"/>
          </a:p>
          <a:p>
            <a:pPr lvl="1"/>
            <a:r>
              <a:rPr lang="zh-TW" altLang="en-US" dirty="0"/>
              <a:t>從任何裝置中讀取洞察結果</a:t>
            </a:r>
            <a:endParaRPr lang="en-US" dirty="0"/>
          </a:p>
          <a:p>
            <a:pPr lvl="1"/>
            <a:r>
              <a:rPr lang="zh-TW" altLang="en-US" dirty="0"/>
              <a:t>在組織間共享文件</a:t>
            </a:r>
            <a:endParaRPr lang="en-US" dirty="0"/>
          </a:p>
          <a:p>
            <a:pPr lvl="1"/>
            <a:r>
              <a:rPr lang="zh-TW" altLang="en-US" dirty="0"/>
              <a:t>任何人都能輕易視覺化或分析資料</a:t>
            </a:r>
            <a:endParaRPr lang="en-US" dirty="0"/>
          </a:p>
          <a:p>
            <a:endParaRPr lang="en-US" dirty="0"/>
          </a:p>
        </p:txBody>
      </p:sp>
      <p:pic>
        <p:nvPicPr>
          <p:cNvPr id="5" name="Picture 4"/>
          <p:cNvPicPr>
            <a:picLocks noChangeAspect="1"/>
          </p:cNvPicPr>
          <p:nvPr/>
        </p:nvPicPr>
        <p:blipFill>
          <a:blip r:embed="rId3"/>
          <a:stretch>
            <a:fillRect/>
          </a:stretch>
        </p:blipFill>
        <p:spPr>
          <a:xfrm>
            <a:off x="6361123" y="3436652"/>
            <a:ext cx="5335819" cy="3109921"/>
          </a:xfrm>
          <a:prstGeom prst="rect">
            <a:avLst/>
          </a:prstGeom>
          <a:ln w="3175">
            <a:solidFill>
              <a:schemeClr val="tx1"/>
            </a:solidFill>
          </a:ln>
          <a:effectLst/>
        </p:spPr>
      </p:pic>
      <p:grpSp>
        <p:nvGrpSpPr>
          <p:cNvPr id="6" name="Group 5"/>
          <p:cNvGrpSpPr/>
          <p:nvPr/>
        </p:nvGrpSpPr>
        <p:grpSpPr>
          <a:xfrm>
            <a:off x="6361123" y="2767227"/>
            <a:ext cx="1875360" cy="572464"/>
            <a:chOff x="10316641" y="149435"/>
            <a:chExt cx="1875360" cy="572464"/>
          </a:xfrm>
        </p:grpSpPr>
        <p:pic>
          <p:nvPicPr>
            <p:cNvPr id="7" name="Picture 6"/>
            <p:cNvPicPr>
              <a:picLocks noChangeAspect="1"/>
            </p:cNvPicPr>
            <p:nvPr/>
          </p:nvPicPr>
          <p:blipFill>
            <a:blip r:embed="rId4"/>
            <a:stretch>
              <a:fillRect/>
            </a:stretch>
          </p:blipFill>
          <p:spPr>
            <a:xfrm>
              <a:off x="10316641" y="213005"/>
              <a:ext cx="484908" cy="445325"/>
            </a:xfrm>
            <a:prstGeom prst="rect">
              <a:avLst/>
            </a:prstGeom>
          </p:spPr>
        </p:pic>
        <p:sp>
          <p:nvSpPr>
            <p:cNvPr id="8" name="TextBox 7"/>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ysClr val="windowText" lastClr="000000"/>
                  </a:solidFill>
                  <a:latin typeface="Segoe UI Light"/>
                </a:rPr>
                <a:t>Power BI</a:t>
              </a:r>
            </a:p>
          </p:txBody>
        </p:sp>
      </p:grpSp>
    </p:spTree>
    <p:extLst>
      <p:ext uri="{BB962C8B-B14F-4D97-AF65-F5344CB8AC3E}">
        <p14:creationId xmlns:p14="http://schemas.microsoft.com/office/powerpoint/2010/main" val="232014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Designing reports</a:t>
            </a:r>
          </a:p>
        </p:txBody>
      </p:sp>
      <p:sp>
        <p:nvSpPr>
          <p:cNvPr id="4" name="Text Placeholder 3"/>
          <p:cNvSpPr>
            <a:spLocks noGrp="1"/>
          </p:cNvSpPr>
          <p:nvPr>
            <p:ph type="body" sz="quarter" idx="11"/>
          </p:nvPr>
        </p:nvSpPr>
        <p:spPr>
          <a:xfrm>
            <a:off x="269875" y="2332800"/>
            <a:ext cx="11655425" cy="4525200"/>
          </a:xfrm>
        </p:spPr>
        <p:txBody>
          <a:bodyPr/>
          <a:lstStyle/>
          <a:p>
            <a:r>
              <a:rPr lang="en-AU" dirty="0"/>
              <a:t>Reports can be designed based on the visible model interface</a:t>
            </a:r>
          </a:p>
          <a:p>
            <a:r>
              <a:rPr lang="en-AU" dirty="0"/>
              <a:t>The design experience is almost the same as is available in the Power BI online service</a:t>
            </a:r>
          </a:p>
          <a:p>
            <a:pPr lvl="1"/>
            <a:r>
              <a:rPr lang="en-AU" dirty="0"/>
              <a:t>Text boxes, images and shapes can be added</a:t>
            </a:r>
          </a:p>
          <a:p>
            <a:pPr lvl="1"/>
            <a:r>
              <a:rPr lang="en-AU" dirty="0"/>
              <a:t>Text boxes can contain hyperlinks</a:t>
            </a:r>
            <a:endParaRPr lang="en-US"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sz="quarter" idx="10"/>
          </p:nvPr>
        </p:nvSpPr>
        <p:spPr/>
        <p:txBody>
          <a:bodyPr/>
          <a:lstStyle/>
          <a:p>
            <a:endParaRPr lang="en-AU"/>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3862" y="4307557"/>
            <a:ext cx="2020775" cy="2357571"/>
          </a:xfrm>
          <a:prstGeom prst="rect">
            <a:avLst/>
          </a:prstGeom>
        </p:spPr>
      </p:pic>
    </p:spTree>
    <p:extLst>
      <p:ext uri="{BB962C8B-B14F-4D97-AF65-F5344CB8AC3E}">
        <p14:creationId xmlns:p14="http://schemas.microsoft.com/office/powerpoint/2010/main" val="129392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Designing reports</a:t>
            </a:r>
          </a:p>
        </p:txBody>
      </p:sp>
      <p:sp>
        <p:nvSpPr>
          <p:cNvPr id="3" name="Content Placeholder 2"/>
          <p:cNvSpPr>
            <a:spLocks noGrp="1"/>
          </p:cNvSpPr>
          <p:nvPr>
            <p:ph sz="quarter" idx="10"/>
          </p:nvPr>
        </p:nvSpPr>
        <p:spPr/>
        <p:txBody>
          <a:bodyPr/>
          <a:lstStyle/>
          <a:p>
            <a:r>
              <a:rPr lang="en-AU" dirty="0"/>
              <a:t>Custom visuals</a:t>
            </a:r>
          </a:p>
        </p:txBody>
      </p:sp>
      <p:sp>
        <p:nvSpPr>
          <p:cNvPr id="4" name="Text Placeholder 3"/>
          <p:cNvSpPr>
            <a:spLocks noGrp="1"/>
          </p:cNvSpPr>
          <p:nvPr>
            <p:ph type="body" sz="quarter" idx="11"/>
          </p:nvPr>
        </p:nvSpPr>
        <p:spPr/>
        <p:txBody>
          <a:bodyPr/>
          <a:lstStyle/>
          <a:p>
            <a:r>
              <a:rPr lang="en-AU" dirty="0"/>
              <a:t>Custom visuals can be imported to extend beyond the out-of-the-box visualizations</a:t>
            </a:r>
          </a:p>
          <a:p>
            <a:pPr lvl="1"/>
            <a:r>
              <a:rPr lang="en-AU" dirty="0"/>
              <a:t>A gallery of visuals created by the Power BI community is available at </a:t>
            </a:r>
            <a:r>
              <a:rPr lang="en-AU" dirty="0">
                <a:hlinkClick r:id="rId2"/>
              </a:rPr>
              <a:t>https://app.powerbi.com/visuals</a:t>
            </a:r>
            <a:endParaRPr lang="en-AU" dirty="0"/>
          </a:p>
          <a:p>
            <a:pPr lvl="1"/>
            <a:r>
              <a:rPr lang="en-AU" dirty="0"/>
              <a:t>Browse through the visuals or submit one of your </a:t>
            </a:r>
            <a:br>
              <a:rPr lang="en-AU" dirty="0"/>
            </a:br>
            <a:r>
              <a:rPr lang="en-AU" dirty="0"/>
              <a:t>own for others to use</a:t>
            </a:r>
          </a:p>
          <a:p>
            <a:pPr lvl="1"/>
            <a:r>
              <a:rPr lang="en-AU" dirty="0"/>
              <a:t>The list of available visuals is growing each month</a:t>
            </a:r>
          </a:p>
          <a:p>
            <a:pPr lvl="1"/>
            <a:r>
              <a:rPr lang="en-AU" dirty="0"/>
              <a:t>Custom visuals will render in the Power BI service</a:t>
            </a:r>
          </a:p>
        </p:txBody>
      </p:sp>
      <p:sp>
        <p:nvSpPr>
          <p:cNvPr id="6" name="TextBox 5"/>
          <p:cNvSpPr txBox="1"/>
          <p:nvPr/>
        </p:nvSpPr>
        <p:spPr>
          <a:xfrm>
            <a:off x="682853" y="5562287"/>
            <a:ext cx="5084901"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The topic of custom visual development is covered later in this training course</a:t>
            </a:r>
            <a:endParaRPr lang="en-US"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8356387" y="3661540"/>
            <a:ext cx="3108783" cy="2958798"/>
          </a:xfrm>
          <a:prstGeom prst="rect">
            <a:avLst/>
          </a:prstGeom>
        </p:spPr>
      </p:pic>
    </p:spTree>
    <p:extLst>
      <p:ext uri="{BB962C8B-B14F-4D97-AF65-F5344CB8AC3E}">
        <p14:creationId xmlns:p14="http://schemas.microsoft.com/office/powerpoint/2010/main" val="75679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Designing reports</a:t>
            </a:r>
          </a:p>
        </p:txBody>
      </p:sp>
      <p:sp>
        <p:nvSpPr>
          <p:cNvPr id="3" name="Content Placeholder 2"/>
          <p:cNvSpPr>
            <a:spLocks noGrp="1"/>
          </p:cNvSpPr>
          <p:nvPr>
            <p:ph sz="quarter" idx="10"/>
          </p:nvPr>
        </p:nvSpPr>
        <p:spPr/>
        <p:txBody>
          <a:bodyPr/>
          <a:lstStyle/>
          <a:p>
            <a:r>
              <a:rPr lang="en-AU" dirty="0"/>
              <a:t>Custom visuals: Gallery (subset)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76" y="1795296"/>
            <a:ext cx="7905914" cy="4624343"/>
          </a:xfrm>
          <a:prstGeom prst="rect">
            <a:avLst/>
          </a:prstGeom>
        </p:spPr>
      </p:pic>
      <p:sp>
        <p:nvSpPr>
          <p:cNvPr id="5" name="TextBox 4"/>
          <p:cNvSpPr txBox="1"/>
          <p:nvPr/>
        </p:nvSpPr>
        <p:spPr>
          <a:xfrm>
            <a:off x="10230034" y="5239107"/>
            <a:ext cx="1695046" cy="1406539"/>
          </a:xfrm>
          <a:prstGeom prst="rect">
            <a:avLst/>
          </a:prstGeom>
          <a:noFill/>
        </p:spPr>
        <p:txBody>
          <a:bodyPr wrap="square" lIns="182880" tIns="146304" rIns="182880" bIns="146304" rtlCol="0">
            <a:spAutoFit/>
          </a:bodyPr>
          <a:lstStyle/>
          <a:p>
            <a:pPr algn="r"/>
            <a:endParaRPr lang="en-AU" sz="2000" dirty="0"/>
          </a:p>
          <a:p>
            <a:pPr algn="r"/>
            <a:r>
              <a:rPr lang="en-AU" dirty="0"/>
              <a:t>* And the list is growing!</a:t>
            </a:r>
            <a:endParaRPr lang="en-US" dirty="0"/>
          </a:p>
          <a:p>
            <a:pPr>
              <a:lnSpc>
                <a:spcPct val="90000"/>
              </a:lnSpc>
              <a:spcAft>
                <a:spcPts val="600"/>
              </a:spcAft>
            </a:pPr>
            <a:endParaRPr lang="en-AU"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8154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發佈至</a:t>
            </a:r>
            <a:r>
              <a:rPr lang="en-AU" dirty="0"/>
              <a:t> Power BI</a:t>
            </a:r>
          </a:p>
        </p:txBody>
      </p:sp>
      <p:sp>
        <p:nvSpPr>
          <p:cNvPr id="9" name="Content Placeholder 8"/>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1749287" y="2332383"/>
            <a:ext cx="10176013" cy="4525617"/>
          </a:xfrm>
        </p:spPr>
        <p:txBody>
          <a:bodyPr/>
          <a:lstStyle/>
          <a:p>
            <a:r>
              <a:rPr lang="en-AU" dirty="0"/>
              <a:t>The Power BI Desktop file can be uploaded to the Power BI service, or published directly</a:t>
            </a:r>
          </a:p>
          <a:p>
            <a:r>
              <a:rPr lang="en-AU" dirty="0"/>
              <a:t>Note, if overwriting an existing dataset:</a:t>
            </a:r>
          </a:p>
          <a:p>
            <a:pPr lvl="1"/>
            <a:r>
              <a:rPr lang="en-AU" dirty="0"/>
              <a:t>If there are two or more datasets with the same name, remove one, or rename the Power BI Desktop file</a:t>
            </a:r>
          </a:p>
          <a:p>
            <a:pPr lvl="1"/>
            <a:r>
              <a:rPr lang="en-AU" dirty="0"/>
              <a:t>Renaming columns or measures can break existing reports or dashboard tiles</a:t>
            </a:r>
          </a:p>
          <a:p>
            <a:endParaRPr lang="en-US"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479713" y="2556103"/>
            <a:ext cx="1042078" cy="1563118"/>
          </a:xfrm>
          <a:prstGeom prst="rect">
            <a:avLst/>
          </a:prstGeom>
          <a:ln>
            <a:solidFill>
              <a:schemeClr val="bg1">
                <a:lumMod val="50000"/>
              </a:schemeClr>
            </a:solidFill>
          </a:ln>
        </p:spPr>
      </p:pic>
    </p:spTree>
    <p:extLst>
      <p:ext uri="{BB962C8B-B14F-4D97-AF65-F5344CB8AC3E}">
        <p14:creationId xmlns:p14="http://schemas.microsoft.com/office/powerpoint/2010/main" val="286771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Describing additional capabilities</a:t>
            </a:r>
          </a:p>
        </p:txBody>
      </p:sp>
      <p:sp>
        <p:nvSpPr>
          <p:cNvPr id="3" name="Content Placeholder 2"/>
          <p:cNvSpPr>
            <a:spLocks noGrp="1"/>
          </p:cNvSpPr>
          <p:nvPr>
            <p:ph sz="quarter" idx="10"/>
          </p:nvPr>
        </p:nvSpPr>
        <p:spPr/>
        <p:txBody>
          <a:bodyPr/>
          <a:lstStyle/>
          <a:p>
            <a:endParaRPr lang="en-AU"/>
          </a:p>
        </p:txBody>
      </p:sp>
      <p:sp>
        <p:nvSpPr>
          <p:cNvPr id="4" name="Text Placeholder 3"/>
          <p:cNvSpPr>
            <a:spLocks noGrp="1"/>
          </p:cNvSpPr>
          <p:nvPr>
            <p:ph type="body" sz="quarter" idx="11"/>
          </p:nvPr>
        </p:nvSpPr>
        <p:spPr/>
        <p:txBody>
          <a:bodyPr/>
          <a:lstStyle/>
          <a:p>
            <a:r>
              <a:rPr lang="en-AU" dirty="0"/>
              <a:t>Additional capabilities:</a:t>
            </a:r>
          </a:p>
          <a:p>
            <a:pPr lvl="1"/>
            <a:r>
              <a:rPr lang="en-AU" dirty="0"/>
              <a:t>Running R scripts (Preview)</a:t>
            </a:r>
          </a:p>
          <a:p>
            <a:pPr lvl="1"/>
            <a:r>
              <a:rPr lang="en-AU" dirty="0"/>
              <a:t>Generating R visuals (Preview)</a:t>
            </a:r>
          </a:p>
          <a:p>
            <a:pPr lvl="1"/>
            <a:endParaRPr lang="en-AU" dirty="0"/>
          </a:p>
        </p:txBody>
      </p:sp>
    </p:spTree>
    <p:extLst>
      <p:ext uri="{BB962C8B-B14F-4D97-AF65-F5344CB8AC3E}">
        <p14:creationId xmlns:p14="http://schemas.microsoft.com/office/powerpoint/2010/main" val="238830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Describing additional capabilities</a:t>
            </a:r>
            <a:endParaRPr lang="en-AU" dirty="0"/>
          </a:p>
        </p:txBody>
      </p:sp>
      <p:sp>
        <p:nvSpPr>
          <p:cNvPr id="3" name="Content Placeholder 2"/>
          <p:cNvSpPr>
            <a:spLocks noGrp="1"/>
          </p:cNvSpPr>
          <p:nvPr>
            <p:ph sz="quarter" idx="10"/>
          </p:nvPr>
        </p:nvSpPr>
        <p:spPr/>
        <p:txBody>
          <a:bodyPr/>
          <a:lstStyle/>
          <a:p>
            <a:r>
              <a:rPr lang="en-AU" dirty="0"/>
              <a:t>Running R scripts (Preview)</a:t>
            </a:r>
          </a:p>
        </p:txBody>
      </p:sp>
      <p:sp>
        <p:nvSpPr>
          <p:cNvPr id="4" name="Text Placeholder 3"/>
          <p:cNvSpPr>
            <a:spLocks noGrp="1"/>
          </p:cNvSpPr>
          <p:nvPr>
            <p:ph type="body" sz="quarter" idx="11"/>
          </p:nvPr>
        </p:nvSpPr>
        <p:spPr>
          <a:xfrm>
            <a:off x="5034224" y="1749425"/>
            <a:ext cx="6891076" cy="5108575"/>
          </a:xfrm>
        </p:spPr>
        <p:txBody>
          <a:bodyPr/>
          <a:lstStyle/>
          <a:p>
            <a:r>
              <a:rPr lang="en-AU" dirty="0"/>
              <a:t>R scripts can be run directly in Power BI Desktop, and resulting datasets imported into a Power BI Desktop data model</a:t>
            </a:r>
          </a:p>
          <a:p>
            <a:pPr lvl="1" indent="-237600"/>
            <a:r>
              <a:rPr lang="en-AU" dirty="0"/>
              <a:t>R must be installed on the local machine</a:t>
            </a:r>
          </a:p>
          <a:p>
            <a:pPr lvl="1" indent="-237600"/>
            <a:r>
              <a:rPr lang="en-AU" dirty="0"/>
              <a:t>Only data frames are imported</a:t>
            </a:r>
          </a:p>
          <a:p>
            <a:pPr lvl="1" indent="-237600"/>
            <a:r>
              <a:rPr lang="en-AU" dirty="0"/>
              <a:t>Columns typed as Complex and Vector are not imported</a:t>
            </a:r>
          </a:p>
          <a:p>
            <a:pPr lvl="1" indent="-237600"/>
            <a:r>
              <a:rPr lang="en-AU" dirty="0"/>
              <a:t>Can be refreshed with the Gateway—Personal</a:t>
            </a:r>
          </a:p>
          <a:p>
            <a:pPr lvl="1" indent="-237600"/>
            <a:endParaRPr lang="en-AU" dirty="0"/>
          </a:p>
        </p:txBody>
      </p:sp>
      <p:grpSp>
        <p:nvGrpSpPr>
          <p:cNvPr id="16" name="Group 15"/>
          <p:cNvGrpSpPr/>
          <p:nvPr/>
        </p:nvGrpSpPr>
        <p:grpSpPr>
          <a:xfrm>
            <a:off x="481349" y="1749425"/>
            <a:ext cx="4365714" cy="4742857"/>
            <a:chOff x="481349" y="1749425"/>
            <a:chExt cx="4365714" cy="4742857"/>
          </a:xfrm>
        </p:grpSpPr>
        <p:pic>
          <p:nvPicPr>
            <p:cNvPr id="14" name="Picture 13"/>
            <p:cNvPicPr>
              <a:picLocks noChangeAspect="1"/>
            </p:cNvPicPr>
            <p:nvPr/>
          </p:nvPicPr>
          <p:blipFill>
            <a:blip r:embed="rId3"/>
            <a:stretch>
              <a:fillRect/>
            </a:stretch>
          </p:blipFill>
          <p:spPr>
            <a:xfrm>
              <a:off x="481349" y="1749425"/>
              <a:ext cx="4365714" cy="4742857"/>
            </a:xfrm>
            <a:prstGeom prst="rect">
              <a:avLst/>
            </a:prstGeom>
          </p:spPr>
        </p:pic>
        <p:sp>
          <p:nvSpPr>
            <p:cNvPr id="15" name="Rectangle 14"/>
            <p:cNvSpPr/>
            <p:nvPr/>
          </p:nvSpPr>
          <p:spPr bwMode="auto">
            <a:xfrm>
              <a:off x="2025199" y="4953837"/>
              <a:ext cx="913486" cy="3014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502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Describing additional capabilities</a:t>
            </a:r>
            <a:endParaRPr lang="en-AU" dirty="0"/>
          </a:p>
        </p:txBody>
      </p:sp>
      <p:sp>
        <p:nvSpPr>
          <p:cNvPr id="3" name="Content Placeholder 2"/>
          <p:cNvSpPr>
            <a:spLocks noGrp="1"/>
          </p:cNvSpPr>
          <p:nvPr>
            <p:ph sz="quarter" idx="10"/>
          </p:nvPr>
        </p:nvSpPr>
        <p:spPr/>
        <p:txBody>
          <a:bodyPr/>
          <a:lstStyle/>
          <a:p>
            <a:r>
              <a:rPr lang="en-AU" dirty="0"/>
              <a:t>Generating R visuals (Preview)</a:t>
            </a:r>
          </a:p>
        </p:txBody>
      </p:sp>
      <p:sp>
        <p:nvSpPr>
          <p:cNvPr id="4" name="Text Placeholder 3"/>
          <p:cNvSpPr>
            <a:spLocks noGrp="1"/>
          </p:cNvSpPr>
          <p:nvPr>
            <p:ph type="body" sz="quarter" idx="11"/>
          </p:nvPr>
        </p:nvSpPr>
        <p:spPr>
          <a:xfrm>
            <a:off x="3436537" y="1749425"/>
            <a:ext cx="8488764" cy="5108575"/>
          </a:xfrm>
        </p:spPr>
        <p:txBody>
          <a:bodyPr>
            <a:normAutofit fontScale="92500" lnSpcReduction="10000"/>
          </a:bodyPr>
          <a:lstStyle/>
          <a:p>
            <a:r>
              <a:rPr lang="en-AU" dirty="0"/>
              <a:t>R visuals render from R script, accepting input fields</a:t>
            </a:r>
          </a:p>
          <a:p>
            <a:r>
              <a:rPr lang="en-AU" dirty="0"/>
              <a:t>Benefits:</a:t>
            </a:r>
          </a:p>
          <a:p>
            <a:pPr lvl="1"/>
            <a:r>
              <a:rPr lang="en-AU" dirty="0"/>
              <a:t>Leverage the voluminous and growing number of out-of-the-box plots available in R</a:t>
            </a:r>
          </a:p>
          <a:p>
            <a:pPr lvl="1"/>
            <a:r>
              <a:rPr lang="en-AU" dirty="0"/>
              <a:t>Easily customize R visuals by developing the script</a:t>
            </a:r>
          </a:p>
          <a:p>
            <a:pPr lvl="1"/>
            <a:r>
              <a:rPr lang="en-AU" dirty="0"/>
              <a:t>Combine advanced analytics in visuals</a:t>
            </a:r>
          </a:p>
          <a:p>
            <a:pPr lvl="1"/>
            <a:r>
              <a:rPr lang="en-AU" dirty="0"/>
              <a:t>Interact with R visuals in Power BI Desktop (filter, and cross-filter are supported)</a:t>
            </a:r>
          </a:p>
          <a:p>
            <a:r>
              <a:rPr lang="en-AU" dirty="0"/>
              <a:t>Presently, R visuals are published to the Power BI service as snapshots</a:t>
            </a:r>
          </a:p>
          <a:p>
            <a:pPr lvl="1"/>
            <a:r>
              <a:rPr lang="en-AU" dirty="0"/>
              <a:t>Live Power BI service rendering is planned</a:t>
            </a:r>
          </a:p>
          <a:p>
            <a:endParaRPr lang="en-AU" dirty="0"/>
          </a:p>
        </p:txBody>
      </p:sp>
      <p:pic>
        <p:nvPicPr>
          <p:cNvPr id="8" name="Picture 7"/>
          <p:cNvPicPr>
            <a:picLocks noChangeAspect="1"/>
          </p:cNvPicPr>
          <p:nvPr/>
        </p:nvPicPr>
        <p:blipFill>
          <a:blip r:embed="rId3"/>
          <a:stretch>
            <a:fillRect/>
          </a:stretch>
        </p:blipFill>
        <p:spPr>
          <a:xfrm>
            <a:off x="488527" y="1933442"/>
            <a:ext cx="2677291" cy="2548123"/>
          </a:xfrm>
          <a:prstGeom prst="rect">
            <a:avLst/>
          </a:prstGeom>
        </p:spPr>
      </p:pic>
      <p:sp>
        <p:nvSpPr>
          <p:cNvPr id="9" name="TextBox 8"/>
          <p:cNvSpPr txBox="1"/>
          <p:nvPr/>
        </p:nvSpPr>
        <p:spPr>
          <a:xfrm>
            <a:off x="481887" y="4910057"/>
            <a:ext cx="2683931" cy="1292662"/>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This is a preview feature that requires enabling in Power BI Desktop Settings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2992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4" name="Text Placeholder 3"/>
          <p:cNvSpPr>
            <a:spLocks noGrp="1"/>
          </p:cNvSpPr>
          <p:nvPr>
            <p:ph type="body" sz="quarter" idx="11"/>
          </p:nvPr>
        </p:nvSpPr>
        <p:spPr>
          <a:xfrm>
            <a:off x="269875" y="1749425"/>
            <a:ext cx="7774195" cy="5108575"/>
          </a:xfrm>
        </p:spPr>
        <p:txBody>
          <a:bodyPr>
            <a:normAutofit/>
          </a:bodyPr>
          <a:lstStyle/>
          <a:p>
            <a:r>
              <a:rPr lang="en-AU" dirty="0"/>
              <a:t>Use reports to layout visualizations across one or more pages</a:t>
            </a:r>
          </a:p>
          <a:p>
            <a:r>
              <a:rPr lang="en-AU" dirty="0"/>
              <a:t>Rich, interactive reports can be created, updated and explored in the web browser experience</a:t>
            </a:r>
          </a:p>
          <a:p>
            <a:pPr lvl="1"/>
            <a:r>
              <a:rPr lang="en-AU" dirty="0"/>
              <a:t>A report is based on a single dataset</a:t>
            </a:r>
          </a:p>
          <a:p>
            <a:pPr lvl="1"/>
            <a:r>
              <a:rPr lang="en-AU" dirty="0"/>
              <a:t>Reports consist of one or more pages</a:t>
            </a:r>
          </a:p>
          <a:p>
            <a:pPr lvl="1"/>
            <a:r>
              <a:rPr lang="en-AU" dirty="0"/>
              <a:t>Each page can be named, and consists of visualizations and shapes</a:t>
            </a:r>
          </a:p>
        </p:txBody>
      </p:sp>
      <p:sp>
        <p:nvSpPr>
          <p:cNvPr id="6" name="Content Placeholder 5"/>
          <p:cNvSpPr>
            <a:spLocks noGrp="1"/>
          </p:cNvSpPr>
          <p:nvPr>
            <p:ph sz="quarter" idx="10"/>
          </p:nvPr>
        </p:nvSpPr>
        <p:spPr/>
        <p:txBody>
          <a:bodyPr/>
          <a:lstStyle/>
          <a:p>
            <a:r>
              <a:rPr lang="en-AU" dirty="0"/>
              <a:t>Creating reports</a:t>
            </a:r>
            <a:endParaRPr lang="en-US" dirty="0"/>
          </a:p>
        </p:txBody>
      </p:sp>
      <p:pic>
        <p:nvPicPr>
          <p:cNvPr id="8" name="Picture 7"/>
          <p:cNvPicPr>
            <a:picLocks noChangeAspect="1"/>
          </p:cNvPicPr>
          <p:nvPr/>
        </p:nvPicPr>
        <p:blipFill>
          <a:blip r:embed="rId3"/>
          <a:stretch>
            <a:fillRect/>
          </a:stretch>
        </p:blipFill>
        <p:spPr>
          <a:xfrm>
            <a:off x="8044070" y="2787945"/>
            <a:ext cx="3680779" cy="3375953"/>
          </a:xfrm>
          <a:prstGeom prst="rect">
            <a:avLst/>
          </a:prstGeom>
        </p:spPr>
      </p:pic>
    </p:spTree>
    <p:extLst>
      <p:ext uri="{BB962C8B-B14F-4D97-AF65-F5344CB8AC3E}">
        <p14:creationId xmlns:p14="http://schemas.microsoft.com/office/powerpoint/2010/main" val="29671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4" name="Text Placeholder 3"/>
          <p:cNvSpPr>
            <a:spLocks noGrp="1"/>
          </p:cNvSpPr>
          <p:nvPr>
            <p:ph type="body" sz="quarter" idx="11"/>
          </p:nvPr>
        </p:nvSpPr>
        <p:spPr>
          <a:xfrm>
            <a:off x="269875" y="1749425"/>
            <a:ext cx="7747032" cy="5108575"/>
          </a:xfrm>
        </p:spPr>
        <p:txBody>
          <a:bodyPr>
            <a:normAutofit/>
          </a:bodyPr>
          <a:lstStyle/>
          <a:p>
            <a:r>
              <a:rPr lang="en-AU" dirty="0"/>
              <a:t>Dataset fields are used to layout a visualization</a:t>
            </a:r>
          </a:p>
          <a:p>
            <a:pPr lvl="1"/>
            <a:r>
              <a:rPr lang="en-AU" dirty="0"/>
              <a:t>Visualization type and format can be adjusted to suit</a:t>
            </a:r>
          </a:p>
          <a:p>
            <a:r>
              <a:rPr lang="en-AU" dirty="0"/>
              <a:t>Filtering can be applied at report, page or visualization level</a:t>
            </a:r>
          </a:p>
          <a:p>
            <a:r>
              <a:rPr lang="en-AU" dirty="0"/>
              <a:t>Sorting can be set at visualization level</a:t>
            </a:r>
            <a:endParaRPr lang="en-US" dirty="0"/>
          </a:p>
        </p:txBody>
      </p:sp>
      <p:sp>
        <p:nvSpPr>
          <p:cNvPr id="6" name="Content Placeholder 5"/>
          <p:cNvSpPr>
            <a:spLocks noGrp="1"/>
          </p:cNvSpPr>
          <p:nvPr>
            <p:ph sz="quarter" idx="10"/>
          </p:nvPr>
        </p:nvSpPr>
        <p:spPr/>
        <p:txBody>
          <a:bodyPr/>
          <a:lstStyle/>
          <a:p>
            <a:r>
              <a:rPr lang="en-AU" dirty="0"/>
              <a:t>Creating reports</a:t>
            </a:r>
            <a:endParaRPr lang="en-US" dirty="0"/>
          </a:p>
        </p:txBody>
      </p:sp>
      <p:pic>
        <p:nvPicPr>
          <p:cNvPr id="3" name="Picture 2"/>
          <p:cNvPicPr>
            <a:picLocks noChangeAspect="1"/>
          </p:cNvPicPr>
          <p:nvPr/>
        </p:nvPicPr>
        <p:blipFill>
          <a:blip r:embed="rId3"/>
          <a:stretch>
            <a:fillRect/>
          </a:stretch>
        </p:blipFill>
        <p:spPr>
          <a:xfrm>
            <a:off x="8260902" y="1749425"/>
            <a:ext cx="3447619" cy="4619048"/>
          </a:xfrm>
          <a:prstGeom prst="rect">
            <a:avLst/>
          </a:prstGeom>
        </p:spPr>
      </p:pic>
    </p:spTree>
    <p:extLst>
      <p:ext uri="{BB962C8B-B14F-4D97-AF65-F5344CB8AC3E}">
        <p14:creationId xmlns:p14="http://schemas.microsoft.com/office/powerpoint/2010/main" val="390901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4" name="Text Placeholder 3"/>
          <p:cNvSpPr>
            <a:spLocks noGrp="1"/>
          </p:cNvSpPr>
          <p:nvPr>
            <p:ph type="body" sz="quarter" idx="11"/>
          </p:nvPr>
        </p:nvSpPr>
        <p:spPr>
          <a:xfrm>
            <a:off x="269876" y="1749425"/>
            <a:ext cx="6541742" cy="5108575"/>
          </a:xfrm>
        </p:spPr>
        <p:txBody>
          <a:bodyPr>
            <a:normAutofit/>
          </a:bodyPr>
          <a:lstStyle/>
          <a:p>
            <a:r>
              <a:rPr lang="en-AU" dirty="0"/>
              <a:t>Choose from numerous modern visualization types:</a:t>
            </a:r>
          </a:p>
          <a:p>
            <a:pPr lvl="1"/>
            <a:r>
              <a:rPr lang="en-AU" sz="1800" dirty="0"/>
              <a:t>Filter data:</a:t>
            </a:r>
          </a:p>
          <a:p>
            <a:pPr lvl="2"/>
            <a:r>
              <a:rPr lang="en-AU" sz="1600" dirty="0"/>
              <a:t>Slicer</a:t>
            </a:r>
          </a:p>
          <a:p>
            <a:pPr lvl="1"/>
            <a:r>
              <a:rPr lang="en-AU" sz="1800" dirty="0"/>
              <a:t>Display numeric values:</a:t>
            </a:r>
          </a:p>
          <a:p>
            <a:pPr lvl="2"/>
            <a:r>
              <a:rPr lang="en-AU" sz="1600" dirty="0"/>
              <a:t>Card, Multi Row Card, Table, Matrix</a:t>
            </a:r>
          </a:p>
          <a:p>
            <a:pPr lvl="1"/>
            <a:r>
              <a:rPr lang="en-AU" sz="1800" dirty="0"/>
              <a:t>Graphically visualize data:</a:t>
            </a:r>
          </a:p>
          <a:p>
            <a:pPr lvl="2"/>
            <a:r>
              <a:rPr lang="en-AU" sz="1600" dirty="0"/>
              <a:t>Bar, Column, Line, Combo, Scatter, Waterfall, Pie, Donut, Funnel, Treemap, Gauge</a:t>
            </a:r>
          </a:p>
          <a:p>
            <a:pPr lvl="1"/>
            <a:r>
              <a:rPr lang="en-AU" sz="1800" dirty="0"/>
              <a:t>Spatially visualize data:</a:t>
            </a:r>
          </a:p>
          <a:p>
            <a:pPr lvl="2"/>
            <a:r>
              <a:rPr lang="en-AU" sz="1600" dirty="0"/>
              <a:t>Map, Filled map</a:t>
            </a:r>
          </a:p>
          <a:p>
            <a:r>
              <a:rPr lang="en-AU" dirty="0"/>
              <a:t>Import custom visuals</a:t>
            </a:r>
            <a:endParaRPr lang="en-US" dirty="0"/>
          </a:p>
        </p:txBody>
      </p:sp>
      <p:sp>
        <p:nvSpPr>
          <p:cNvPr id="6" name="Content Placeholder 5"/>
          <p:cNvSpPr>
            <a:spLocks noGrp="1"/>
          </p:cNvSpPr>
          <p:nvPr>
            <p:ph sz="quarter" idx="10"/>
          </p:nvPr>
        </p:nvSpPr>
        <p:spPr/>
        <p:txBody>
          <a:bodyPr/>
          <a:lstStyle/>
          <a:p>
            <a:r>
              <a:rPr lang="en-AU" dirty="0"/>
              <a:t>Creating reports: Visualization types</a:t>
            </a:r>
            <a:endParaRPr lang="en-US" dirty="0"/>
          </a:p>
        </p:txBody>
      </p:sp>
      <p:pic>
        <p:nvPicPr>
          <p:cNvPr id="3" name="Picture 2"/>
          <p:cNvPicPr>
            <a:picLocks noChangeAspect="1"/>
          </p:cNvPicPr>
          <p:nvPr/>
        </p:nvPicPr>
        <p:blipFill>
          <a:blip r:embed="rId2"/>
          <a:stretch>
            <a:fillRect/>
          </a:stretch>
        </p:blipFill>
        <p:spPr>
          <a:xfrm>
            <a:off x="7376364" y="1594938"/>
            <a:ext cx="3897795" cy="3340968"/>
          </a:xfrm>
          <a:prstGeom prst="rect">
            <a:avLst/>
          </a:prstGeom>
        </p:spPr>
      </p:pic>
      <p:sp>
        <p:nvSpPr>
          <p:cNvPr id="7" name="TextBox 6"/>
          <p:cNvSpPr txBox="1"/>
          <p:nvPr/>
        </p:nvSpPr>
        <p:spPr>
          <a:xfrm>
            <a:off x="7376364" y="5191784"/>
            <a:ext cx="3897795"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Hover the cursor of each icon to reveal a tooltip description of the visualization type</a:t>
            </a:r>
            <a:endParaRPr lang="en-US" dirty="0">
              <a:gradFill>
                <a:gsLst>
                  <a:gs pos="2917">
                    <a:schemeClr val="tx1"/>
                  </a:gs>
                  <a:gs pos="30000">
                    <a:schemeClr val="tx1"/>
                  </a:gs>
                </a:gsLst>
                <a:lin ang="5400000" scaled="0"/>
              </a:gradFill>
            </a:endParaRPr>
          </a:p>
        </p:txBody>
      </p:sp>
      <p:sp>
        <p:nvSpPr>
          <p:cNvPr id="8" name="TextBox 7"/>
          <p:cNvSpPr txBox="1"/>
          <p:nvPr/>
        </p:nvSpPr>
        <p:spPr>
          <a:xfrm>
            <a:off x="269240" y="6235147"/>
            <a:ext cx="5988819"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Custom visuals are covered later in this training course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3663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認識</a:t>
            </a:r>
            <a:r>
              <a:rPr lang="en-AU" dirty="0"/>
              <a:t> Microsoft Power BI</a:t>
            </a:r>
            <a:endParaRPr lang="en-US" dirty="0"/>
          </a:p>
        </p:txBody>
      </p:sp>
      <p:sp>
        <p:nvSpPr>
          <p:cNvPr id="3" name="Content Placeholder 2"/>
          <p:cNvSpPr>
            <a:spLocks noGrp="1"/>
          </p:cNvSpPr>
          <p:nvPr>
            <p:ph sz="quarter" idx="10"/>
          </p:nvPr>
        </p:nvSpPr>
        <p:spPr/>
        <p:txBody>
          <a:bodyPr/>
          <a:lstStyle/>
          <a:p>
            <a:r>
              <a:rPr lang="zh-TW" altLang="en-US" dirty="0"/>
              <a:t>主要特色及差異化</a:t>
            </a:r>
            <a:endParaRPr lang="en-US" dirty="0"/>
          </a:p>
        </p:txBody>
      </p:sp>
      <p:grpSp>
        <p:nvGrpSpPr>
          <p:cNvPr id="5" name="Group 4"/>
          <p:cNvGrpSpPr/>
          <p:nvPr/>
        </p:nvGrpSpPr>
        <p:grpSpPr>
          <a:xfrm>
            <a:off x="426564" y="1859980"/>
            <a:ext cx="6320920" cy="709416"/>
            <a:chOff x="330771" y="2616822"/>
            <a:chExt cx="6320920" cy="709416"/>
          </a:xfrm>
        </p:grpSpPr>
        <p:sp>
          <p:nvSpPr>
            <p:cNvPr id="6" name="Rectangle 5"/>
            <p:cNvSpPr/>
            <p:nvPr/>
          </p:nvSpPr>
          <p:spPr bwMode="auto">
            <a:xfrm>
              <a:off x="330771" y="261682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內建由知名 </a:t>
              </a:r>
              <a:r>
                <a:rPr lang="en-US" altLang="zh-TW" sz="2000" dirty="0">
                  <a:ln w="3175">
                    <a:noFill/>
                  </a:ln>
                  <a:solidFill>
                    <a:srgbClr val="000000"/>
                  </a:solidFill>
                  <a:latin typeface="Calibri Light" panose="020F0302020204030204"/>
                </a:rPr>
                <a:t>SaaS </a:t>
              </a:r>
              <a:r>
                <a:rPr lang="zh-TW" altLang="en-US" sz="2000" dirty="0">
                  <a:ln w="3175">
                    <a:noFill/>
                  </a:ln>
                  <a:solidFill>
                    <a:srgbClr val="000000"/>
                  </a:solidFill>
                  <a:latin typeface="Calibri Light" panose="020F0302020204030204"/>
                </a:rPr>
                <a:t>服務所組成儀表板、報表的內容套件</a:t>
              </a:r>
              <a:endParaRPr lang="en-US" sz="2000" dirty="0">
                <a:ln w="3175">
                  <a:noFill/>
                </a:ln>
                <a:solidFill>
                  <a:srgbClr val="000000"/>
                </a:solidFill>
                <a:latin typeface="Calibri Light" panose="020F0302020204030204"/>
              </a:endParaRPr>
            </a:p>
          </p:txBody>
        </p:sp>
        <p:sp>
          <p:nvSpPr>
            <p:cNvPr id="7" name="Rectangle 6"/>
            <p:cNvSpPr/>
            <p:nvPr/>
          </p:nvSpPr>
          <p:spPr bwMode="auto">
            <a:xfrm>
              <a:off x="332292" y="261682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 name="Freeform 24"/>
            <p:cNvSpPr>
              <a:spLocks noEditPoints="1"/>
            </p:cNvSpPr>
            <p:nvPr/>
          </p:nvSpPr>
          <p:spPr bwMode="black">
            <a:xfrm>
              <a:off x="429207" y="2675334"/>
              <a:ext cx="490621" cy="56916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2C812"/>
            </a:solidFill>
            <a:ln>
              <a:noFill/>
            </a:ln>
          </p:spPr>
          <p:txBody>
            <a:bodyPr vert="horz" wrap="square" lIns="80687" tIns="40344" rIns="80687" bIns="40344" numCol="1" anchor="t" anchorCtr="0" compatLnSpc="1">
              <a:prstTxWarp prst="textNoShape">
                <a:avLst/>
              </a:prstTxWarp>
            </a:bodyPr>
            <a:lstStyle/>
            <a:p>
              <a:pPr defTabSz="914367"/>
              <a:endParaRPr lang="en-US" sz="1568" dirty="0">
                <a:solidFill>
                  <a:srgbClr val="000000"/>
                </a:solidFill>
              </a:endParaRPr>
            </a:p>
          </p:txBody>
        </p:sp>
      </p:grpSp>
      <p:grpSp>
        <p:nvGrpSpPr>
          <p:cNvPr id="9" name="Group 8"/>
          <p:cNvGrpSpPr/>
          <p:nvPr/>
        </p:nvGrpSpPr>
        <p:grpSpPr>
          <a:xfrm>
            <a:off x="426564" y="5049680"/>
            <a:ext cx="6320920" cy="709416"/>
            <a:chOff x="330771" y="5800102"/>
            <a:chExt cx="6320920" cy="709416"/>
          </a:xfrm>
        </p:grpSpPr>
        <p:sp>
          <p:nvSpPr>
            <p:cNvPr id="10" name="Rectangle 9"/>
            <p:cNvSpPr/>
            <p:nvPr/>
          </p:nvSpPr>
          <p:spPr bwMode="auto">
            <a:xfrm>
              <a:off x="330771" y="580010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與熟悉的微軟產品整合，並且透過 </a:t>
              </a:r>
              <a:r>
                <a:rPr lang="en-US" altLang="zh-TW" sz="2000" dirty="0">
                  <a:ln w="3175">
                    <a:noFill/>
                  </a:ln>
                  <a:solidFill>
                    <a:srgbClr val="000000"/>
                  </a:solidFill>
                  <a:latin typeface="Calibri Light" panose="020F0302020204030204"/>
                </a:rPr>
                <a:t>Azure </a:t>
              </a:r>
              <a:r>
                <a:rPr lang="zh-TW" altLang="en-US" sz="2000" dirty="0">
                  <a:ln w="3175">
                    <a:noFill/>
                  </a:ln>
                  <a:solidFill>
                    <a:srgbClr val="000000"/>
                  </a:solidFill>
                  <a:latin typeface="Calibri Light" panose="020F0302020204030204"/>
                </a:rPr>
                <a:t>得到延展性及可得性</a:t>
              </a:r>
              <a:endParaRPr lang="en-US" sz="2000" dirty="0">
                <a:ln w="3175">
                  <a:noFill/>
                </a:ln>
                <a:solidFill>
                  <a:srgbClr val="000000"/>
                </a:solidFill>
                <a:latin typeface="Calibri Light" panose="020F0302020204030204"/>
              </a:endParaRPr>
            </a:p>
          </p:txBody>
        </p:sp>
        <p:sp>
          <p:nvSpPr>
            <p:cNvPr id="11" name="Rectangle 10"/>
            <p:cNvSpPr/>
            <p:nvPr/>
          </p:nvSpPr>
          <p:spPr bwMode="auto">
            <a:xfrm>
              <a:off x="330772" y="58001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2" name="Group 11"/>
            <p:cNvGrpSpPr/>
            <p:nvPr/>
          </p:nvGrpSpPr>
          <p:grpSpPr>
            <a:xfrm>
              <a:off x="456880" y="5924930"/>
              <a:ext cx="457200" cy="459760"/>
              <a:chOff x="4862621" y="5295900"/>
              <a:chExt cx="575101" cy="592606"/>
            </a:xfrm>
            <a:solidFill>
              <a:srgbClr val="F2C812"/>
            </a:solidFill>
          </p:grpSpPr>
          <p:sp>
            <p:nvSpPr>
              <p:cNvPr id="13" name="Rectangle 12"/>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 name="Group 16"/>
          <p:cNvGrpSpPr/>
          <p:nvPr/>
        </p:nvGrpSpPr>
        <p:grpSpPr>
          <a:xfrm>
            <a:off x="426564" y="4249522"/>
            <a:ext cx="6320920" cy="709416"/>
            <a:chOff x="330771" y="5005120"/>
            <a:chExt cx="6320920" cy="709416"/>
          </a:xfrm>
        </p:grpSpPr>
        <p:sp>
          <p:nvSpPr>
            <p:cNvPr id="18" name="Rectangle 17"/>
            <p:cNvSpPr/>
            <p:nvPr/>
          </p:nvSpPr>
          <p:spPr bwMode="auto">
            <a:xfrm>
              <a:off x="330771" y="500512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使用自然語言查詢直觀的資料探索</a:t>
              </a:r>
              <a:endParaRPr lang="en-US" sz="2000" dirty="0">
                <a:ln w="3175">
                  <a:noFill/>
                </a:ln>
                <a:solidFill>
                  <a:srgbClr val="000000"/>
                </a:solidFill>
                <a:latin typeface="Calibri Light" panose="020F0302020204030204"/>
              </a:endParaRPr>
            </a:p>
          </p:txBody>
        </p:sp>
        <p:sp>
          <p:nvSpPr>
            <p:cNvPr id="19" name="Rectangle 18"/>
            <p:cNvSpPr/>
            <p:nvPr/>
          </p:nvSpPr>
          <p:spPr bwMode="auto">
            <a:xfrm>
              <a:off x="332292" y="5005120"/>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0" name="Picture 19"/>
            <p:cNvPicPr>
              <a:picLocks noChangeAspect="1"/>
            </p:cNvPicPr>
            <p:nvPr/>
          </p:nvPicPr>
          <p:blipFill>
            <a:blip r:embed="rId3"/>
            <a:stretch>
              <a:fillRect/>
            </a:stretch>
          </p:blipFill>
          <p:spPr>
            <a:xfrm>
              <a:off x="394947" y="5088350"/>
              <a:ext cx="562315" cy="537598"/>
            </a:xfrm>
            <a:prstGeom prst="rect">
              <a:avLst/>
            </a:prstGeom>
          </p:spPr>
        </p:pic>
      </p:grpSp>
      <p:grpSp>
        <p:nvGrpSpPr>
          <p:cNvPr id="21" name="Group 20"/>
          <p:cNvGrpSpPr/>
          <p:nvPr/>
        </p:nvGrpSpPr>
        <p:grpSpPr>
          <a:xfrm>
            <a:off x="426564" y="2659924"/>
            <a:ext cx="6320920" cy="709417"/>
            <a:chOff x="330771" y="3412641"/>
            <a:chExt cx="6320920" cy="709417"/>
          </a:xfrm>
        </p:grpSpPr>
        <p:sp>
          <p:nvSpPr>
            <p:cNvPr id="22" name="Rectangle 21"/>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Rectangle 22"/>
            <p:cNvSpPr/>
            <p:nvPr/>
          </p:nvSpPr>
          <p:spPr bwMode="auto">
            <a:xfrm>
              <a:off x="330771" y="341264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即時儀表板更新</a:t>
              </a:r>
              <a:endParaRPr lang="en-US" sz="2000" dirty="0">
                <a:ln w="3175">
                  <a:noFill/>
                </a:ln>
                <a:solidFill>
                  <a:srgbClr val="000000"/>
                </a:solidFill>
                <a:latin typeface="Calibri Light" panose="020F0302020204030204"/>
              </a:endParaRPr>
            </a:p>
          </p:txBody>
        </p:sp>
        <p:sp>
          <p:nvSpPr>
            <p:cNvPr id="24" name="Rectangle 23"/>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5" name="Picture 24"/>
            <p:cNvPicPr>
              <a:picLocks noChangeAspect="1"/>
            </p:cNvPicPr>
            <p:nvPr/>
          </p:nvPicPr>
          <p:blipFill>
            <a:blip r:embed="rId4"/>
            <a:stretch>
              <a:fillRect/>
            </a:stretch>
          </p:blipFill>
          <p:spPr>
            <a:xfrm>
              <a:off x="429207" y="3488827"/>
              <a:ext cx="447093" cy="554887"/>
            </a:xfrm>
            <a:prstGeom prst="rect">
              <a:avLst/>
            </a:prstGeom>
          </p:spPr>
        </p:pic>
      </p:grpSp>
      <p:grpSp>
        <p:nvGrpSpPr>
          <p:cNvPr id="26" name="Group 25"/>
          <p:cNvGrpSpPr/>
          <p:nvPr/>
        </p:nvGrpSpPr>
        <p:grpSpPr>
          <a:xfrm>
            <a:off x="420065" y="5853747"/>
            <a:ext cx="6320920" cy="711328"/>
            <a:chOff x="2739892" y="6384690"/>
            <a:chExt cx="6320920" cy="711328"/>
          </a:xfrm>
        </p:grpSpPr>
        <p:sp>
          <p:nvSpPr>
            <p:cNvPr id="27" name="Rectangle 26"/>
            <p:cNvSpPr/>
            <p:nvPr/>
          </p:nvSpPr>
          <p:spPr bwMode="auto">
            <a:xfrm>
              <a:off x="2746237" y="63866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Rectangle 27"/>
            <p:cNvSpPr/>
            <p:nvPr/>
          </p:nvSpPr>
          <p:spPr bwMode="auto">
            <a:xfrm>
              <a:off x="2739892" y="638469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快速部署、混合式設定、安全並且與既有的 </a:t>
              </a:r>
              <a:r>
                <a:rPr lang="en-US" altLang="zh-TW" sz="2000" dirty="0">
                  <a:ln w="3175">
                    <a:noFill/>
                  </a:ln>
                  <a:solidFill>
                    <a:srgbClr val="000000"/>
                  </a:solidFill>
                  <a:latin typeface="Calibri Light" panose="020F0302020204030204"/>
                </a:rPr>
                <a:t>IT </a:t>
              </a:r>
              <a:r>
                <a:rPr lang="zh-TW" altLang="en-US" sz="2000" dirty="0">
                  <a:ln w="3175">
                    <a:noFill/>
                  </a:ln>
                  <a:solidFill>
                    <a:srgbClr val="000000"/>
                  </a:solidFill>
                  <a:latin typeface="Calibri Light" panose="020F0302020204030204"/>
                </a:rPr>
                <a:t>系統整合</a:t>
              </a:r>
              <a:endParaRPr lang="en-US" sz="2000" dirty="0">
                <a:ln w="3175">
                  <a:noFill/>
                </a:ln>
                <a:solidFill>
                  <a:srgbClr val="000000"/>
                </a:solidFill>
                <a:latin typeface="Calibri Light" panose="020F0302020204030204"/>
              </a:endParaRPr>
            </a:p>
          </p:txBody>
        </p:sp>
        <p:grpSp>
          <p:nvGrpSpPr>
            <p:cNvPr id="29" name="Group 28"/>
            <p:cNvGrpSpPr/>
            <p:nvPr/>
          </p:nvGrpSpPr>
          <p:grpSpPr bwMode="black">
            <a:xfrm>
              <a:off x="2839643" y="6497482"/>
              <a:ext cx="515779" cy="489217"/>
              <a:chOff x="2462213" y="1598613"/>
              <a:chExt cx="4222750" cy="3667125"/>
            </a:xfrm>
            <a:solidFill>
              <a:srgbClr val="FFCC00"/>
            </a:solidFill>
          </p:grpSpPr>
          <p:sp>
            <p:nvSpPr>
              <p:cNvPr id="30"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1"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2"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3"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4"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5"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6"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7"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8"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9"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0"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1"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2"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3"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4"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5"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6"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7"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8"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9"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0"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1"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2"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3"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4"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5"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grpSp>
        <p:nvGrpSpPr>
          <p:cNvPr id="56" name="Group 55"/>
          <p:cNvGrpSpPr/>
          <p:nvPr/>
        </p:nvGrpSpPr>
        <p:grpSpPr>
          <a:xfrm>
            <a:off x="426564" y="3447686"/>
            <a:ext cx="6320920" cy="709416"/>
            <a:chOff x="473011" y="3222620"/>
            <a:chExt cx="6320920" cy="709416"/>
          </a:xfrm>
        </p:grpSpPr>
        <p:grpSp>
          <p:nvGrpSpPr>
            <p:cNvPr id="57" name="Group 56"/>
            <p:cNvGrpSpPr/>
            <p:nvPr/>
          </p:nvGrpSpPr>
          <p:grpSpPr>
            <a:xfrm>
              <a:off x="473011" y="3222620"/>
              <a:ext cx="6320920" cy="709416"/>
              <a:chOff x="330771" y="4208462"/>
              <a:chExt cx="6320920" cy="709416"/>
            </a:xfrm>
          </p:grpSpPr>
          <p:sp>
            <p:nvSpPr>
              <p:cNvPr id="60" name="Rectangle 59"/>
              <p:cNvSpPr/>
              <p:nvPr/>
            </p:nvSpPr>
            <p:spPr bwMode="auto">
              <a:xfrm>
                <a:off x="330771" y="420846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zh-TW" altLang="en-US" sz="2000" dirty="0">
                    <a:ln w="3175">
                      <a:noFill/>
                    </a:ln>
                    <a:solidFill>
                      <a:srgbClr val="000000"/>
                    </a:solidFill>
                    <a:latin typeface="Calibri Light" panose="020F0302020204030204"/>
                  </a:rPr>
                  <a:t>安全、即時連結您的資料來源，不論是在自家機房還是在雲端平台</a:t>
                </a:r>
                <a:endParaRPr lang="en-US" sz="2000" dirty="0">
                  <a:ln w="3175">
                    <a:noFill/>
                  </a:ln>
                  <a:solidFill>
                    <a:srgbClr val="000000"/>
                  </a:solidFill>
                  <a:latin typeface="Calibri Light" panose="020F0302020204030204"/>
                </a:endParaRPr>
              </a:p>
            </p:txBody>
          </p:sp>
          <p:sp>
            <p:nvSpPr>
              <p:cNvPr id="61" name="Rectangle 60"/>
              <p:cNvSpPr/>
              <p:nvPr/>
            </p:nvSpPr>
            <p:spPr bwMode="auto">
              <a:xfrm>
                <a:off x="330772" y="420846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58" name="Freeform 57"/>
            <p:cNvSpPr>
              <a:spLocks noChangeAspect="1" noEditPoints="1"/>
            </p:cNvSpPr>
            <p:nvPr/>
          </p:nvSpPr>
          <p:spPr bwMode="auto">
            <a:xfrm>
              <a:off x="838238" y="3382840"/>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59" name="Freeform 58"/>
            <p:cNvSpPr>
              <a:spLocks noChangeAspect="1" noEditPoints="1"/>
            </p:cNvSpPr>
            <p:nvPr/>
          </p:nvSpPr>
          <p:spPr bwMode="black">
            <a:xfrm>
              <a:off x="559446" y="3562769"/>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62" name="Group 61"/>
          <p:cNvGrpSpPr/>
          <p:nvPr/>
        </p:nvGrpSpPr>
        <p:grpSpPr>
          <a:xfrm>
            <a:off x="6986269" y="2741845"/>
            <a:ext cx="5059237" cy="2459479"/>
            <a:chOff x="7018864" y="2257415"/>
            <a:chExt cx="5059237" cy="2459479"/>
          </a:xfrm>
        </p:grpSpPr>
        <p:grpSp>
          <p:nvGrpSpPr>
            <p:cNvPr id="63" name="Group 62"/>
            <p:cNvGrpSpPr/>
            <p:nvPr/>
          </p:nvGrpSpPr>
          <p:grpSpPr>
            <a:xfrm>
              <a:off x="7018864" y="2257415"/>
              <a:ext cx="5059237" cy="2459479"/>
              <a:chOff x="7018864" y="2257415"/>
              <a:chExt cx="5059237" cy="2459479"/>
            </a:xfrm>
          </p:grpSpPr>
          <p:grpSp>
            <p:nvGrpSpPr>
              <p:cNvPr id="65" name="Group 64"/>
              <p:cNvGrpSpPr>
                <a:grpSpLocks noChangeAspect="1"/>
              </p:cNvGrpSpPr>
              <p:nvPr/>
            </p:nvGrpSpPr>
            <p:grpSpPr>
              <a:xfrm>
                <a:off x="10432181" y="2257415"/>
                <a:ext cx="548640" cy="1042085"/>
                <a:chOff x="10286449" y="1529656"/>
                <a:chExt cx="917410" cy="1742525"/>
              </a:xfrm>
            </p:grpSpPr>
            <p:sp>
              <p:nvSpPr>
                <p:cNvPr id="76" name="Rounded Rectangle 75"/>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78" name="Picture 7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79"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6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67" name="Group 66"/>
              <p:cNvGrpSpPr>
                <a:grpSpLocks noChangeAspect="1"/>
              </p:cNvGrpSpPr>
              <p:nvPr/>
            </p:nvGrpSpPr>
            <p:grpSpPr>
              <a:xfrm>
                <a:off x="10432181" y="3352369"/>
                <a:ext cx="1645920" cy="1132186"/>
                <a:chOff x="1117586" y="1978512"/>
                <a:chExt cx="2372574" cy="1629558"/>
              </a:xfrm>
            </p:grpSpPr>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69" name="Group 68"/>
                <p:cNvGrpSpPr/>
                <p:nvPr/>
              </p:nvGrpSpPr>
              <p:grpSpPr>
                <a:xfrm>
                  <a:off x="1307936" y="2212479"/>
                  <a:ext cx="1844519" cy="1136088"/>
                  <a:chOff x="1276066" y="3677905"/>
                  <a:chExt cx="2524835" cy="1555113"/>
                </a:xfrm>
              </p:grpSpPr>
              <p:pic>
                <p:nvPicPr>
                  <p:cNvPr id="74" name="Picture 73"/>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75" name="Picture 7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70" name="Group 69"/>
                <p:cNvGrpSpPr/>
                <p:nvPr/>
              </p:nvGrpSpPr>
              <p:grpSpPr>
                <a:xfrm>
                  <a:off x="1117586" y="1978512"/>
                  <a:ext cx="2372574" cy="1629558"/>
                  <a:chOff x="1117586" y="1978512"/>
                  <a:chExt cx="2372574" cy="1629558"/>
                </a:xfrm>
              </p:grpSpPr>
              <p:sp>
                <p:nvSpPr>
                  <p:cNvPr id="71"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72" name="Rectangle 71"/>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64" name="Picture 63"/>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120526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Creating and exploring reports</a:t>
            </a:r>
            <a:endParaRPr lang="en-US" dirty="0"/>
          </a:p>
        </p:txBody>
      </p:sp>
      <p:sp>
        <p:nvSpPr>
          <p:cNvPr id="3" name="Content Placeholder 2"/>
          <p:cNvSpPr>
            <a:spLocks noGrp="1"/>
          </p:cNvSpPr>
          <p:nvPr>
            <p:ph sz="quarter" idx="10"/>
          </p:nvPr>
        </p:nvSpPr>
        <p:spPr/>
        <p:txBody>
          <a:bodyPr/>
          <a:lstStyle/>
          <a:p>
            <a:r>
              <a:rPr lang="en-AU" dirty="0"/>
              <a:t>Exploring reports</a:t>
            </a:r>
            <a:endParaRPr lang="en-US" dirty="0"/>
          </a:p>
        </p:txBody>
      </p:sp>
      <p:sp>
        <p:nvSpPr>
          <p:cNvPr id="4" name="Text Placeholder 3"/>
          <p:cNvSpPr>
            <a:spLocks noGrp="1"/>
          </p:cNvSpPr>
          <p:nvPr>
            <p:ph type="body" sz="quarter" idx="11"/>
          </p:nvPr>
        </p:nvSpPr>
        <p:spPr/>
        <p:txBody>
          <a:bodyPr>
            <a:normAutofit lnSpcReduction="10000"/>
          </a:bodyPr>
          <a:lstStyle/>
          <a:p>
            <a:r>
              <a:rPr lang="en-AU" dirty="0"/>
              <a:t>Reports are either in </a:t>
            </a:r>
            <a:r>
              <a:rPr lang="en-AU" b="1" dirty="0"/>
              <a:t>Reading View </a:t>
            </a:r>
            <a:r>
              <a:rPr lang="en-AU" dirty="0"/>
              <a:t>or </a:t>
            </a:r>
            <a:r>
              <a:rPr lang="en-AU" b="1" dirty="0"/>
              <a:t>Editing View</a:t>
            </a:r>
          </a:p>
          <a:p>
            <a:pPr lvl="1"/>
            <a:r>
              <a:rPr lang="en-AU" dirty="0"/>
              <a:t>In both views, report pages can be opened in </a:t>
            </a:r>
            <a:r>
              <a:rPr lang="en-AU" b="1" dirty="0"/>
              <a:t>Full Screen Mode</a:t>
            </a:r>
            <a:r>
              <a:rPr lang="en-AU" dirty="0"/>
              <a:t>, or individual visualizations can be popped out/in to see them zoomed in/out</a:t>
            </a:r>
          </a:p>
          <a:p>
            <a:r>
              <a:rPr lang="en-AU" dirty="0"/>
              <a:t>In Reading View:</a:t>
            </a:r>
          </a:p>
          <a:p>
            <a:pPr lvl="1"/>
            <a:r>
              <a:rPr lang="en-AU" dirty="0"/>
              <a:t>Users cannot change the report definition</a:t>
            </a:r>
          </a:p>
          <a:p>
            <a:pPr lvl="1"/>
            <a:r>
              <a:rPr lang="en-AU" dirty="0"/>
              <a:t>Users can interact by changing filters or sorting</a:t>
            </a:r>
          </a:p>
          <a:p>
            <a:pPr lvl="1"/>
            <a:r>
              <a:rPr lang="en-AU" dirty="0"/>
              <a:t>Users can highlight values in one visualization to filter other page visualizations</a:t>
            </a:r>
          </a:p>
          <a:p>
            <a:pPr lvl="1"/>
            <a:r>
              <a:rPr lang="en-AU" dirty="0"/>
              <a:t>Shared reports can only be opened in Reading View</a:t>
            </a:r>
          </a:p>
          <a:p>
            <a:r>
              <a:rPr lang="en-AU" dirty="0"/>
              <a:t>In Editing View:</a:t>
            </a:r>
          </a:p>
          <a:p>
            <a:pPr lvl="1"/>
            <a:r>
              <a:rPr lang="en-AU" dirty="0"/>
              <a:t>Users can interact, as in Reading View</a:t>
            </a:r>
          </a:p>
          <a:p>
            <a:pPr lvl="1"/>
            <a:r>
              <a:rPr lang="en-AU" dirty="0"/>
              <a:t>Users can also update the report (add/remove/reorder pages or visualizations)</a:t>
            </a:r>
          </a:p>
          <a:p>
            <a:pPr lvl="1"/>
            <a:endParaRPr lang="en-US" dirty="0"/>
          </a:p>
        </p:txBody>
      </p:sp>
    </p:spTree>
    <p:extLst>
      <p:ext uri="{BB962C8B-B14F-4D97-AF65-F5344CB8AC3E}">
        <p14:creationId xmlns:p14="http://schemas.microsoft.com/office/powerpoint/2010/main" val="386276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4" name="Text Placeholder 3"/>
          <p:cNvSpPr>
            <a:spLocks noGrp="1"/>
          </p:cNvSpPr>
          <p:nvPr>
            <p:ph type="body" sz="quarter" idx="11"/>
          </p:nvPr>
        </p:nvSpPr>
        <p:spPr>
          <a:xfrm>
            <a:off x="269875" y="1749425"/>
            <a:ext cx="5598361" cy="5108575"/>
          </a:xfrm>
        </p:spPr>
        <p:txBody>
          <a:bodyPr>
            <a:normAutofit/>
          </a:bodyPr>
          <a:lstStyle/>
          <a:p>
            <a:r>
              <a:rPr lang="en-AU" dirty="0"/>
              <a:t>Dashboards display tiles in a single canvas</a:t>
            </a:r>
          </a:p>
          <a:p>
            <a:pPr lvl="1"/>
            <a:r>
              <a:rPr lang="en-AU" dirty="0"/>
              <a:t>A tile is sourced by “pinning” either a report, report visualization, or a Q&amp;A response</a:t>
            </a:r>
          </a:p>
          <a:p>
            <a:pPr lvl="1"/>
            <a:r>
              <a:rPr lang="en-AU" dirty="0"/>
              <a:t>A dashboard can be based on one or more datasets</a:t>
            </a:r>
          </a:p>
          <a:p>
            <a:pPr lvl="1"/>
            <a:r>
              <a:rPr lang="en-AU" dirty="0"/>
              <a:t>Tiles can be resized and repositioned, and their titles/subtitles can be updated</a:t>
            </a:r>
          </a:p>
          <a:p>
            <a:pPr lvl="2"/>
            <a:r>
              <a:rPr lang="en-AU" dirty="0"/>
              <a:t>Tiles can be sized to 1-5 units wide/high</a:t>
            </a:r>
          </a:p>
        </p:txBody>
      </p:sp>
      <p:sp>
        <p:nvSpPr>
          <p:cNvPr id="11" name="Content Placeholder 10"/>
          <p:cNvSpPr>
            <a:spLocks noGrp="1"/>
          </p:cNvSpPr>
          <p:nvPr>
            <p:ph sz="quarter" idx="10"/>
          </p:nvPr>
        </p:nvSpPr>
        <p:spPr/>
        <p:txBody>
          <a:bodyPr/>
          <a:lstStyle/>
          <a:p>
            <a:endParaRPr lang="en-AU"/>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700" y="1749425"/>
            <a:ext cx="5167695" cy="4723273"/>
          </a:xfrm>
          <a:prstGeom prst="rect">
            <a:avLst/>
          </a:prstGeom>
        </p:spPr>
      </p:pic>
    </p:spTree>
    <p:extLst>
      <p:ext uri="{BB962C8B-B14F-4D97-AF65-F5344CB8AC3E}">
        <p14:creationId xmlns:p14="http://schemas.microsoft.com/office/powerpoint/2010/main" val="80721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4" name="Text Placeholder 3"/>
          <p:cNvSpPr>
            <a:spLocks noGrp="1"/>
          </p:cNvSpPr>
          <p:nvPr>
            <p:ph type="body" sz="quarter" idx="11"/>
          </p:nvPr>
        </p:nvSpPr>
        <p:spPr>
          <a:xfrm>
            <a:off x="269876" y="1749425"/>
            <a:ext cx="5266766" cy="5108575"/>
          </a:xfrm>
        </p:spPr>
        <p:txBody>
          <a:bodyPr>
            <a:normAutofit/>
          </a:bodyPr>
          <a:lstStyle/>
          <a:p>
            <a:r>
              <a:rPr lang="en-AU" dirty="0"/>
              <a:t>Tiles can be opened in </a:t>
            </a:r>
            <a:r>
              <a:rPr lang="en-AU" b="1" dirty="0"/>
              <a:t>In-Focus Mode</a:t>
            </a:r>
            <a:r>
              <a:rPr lang="en-AU" dirty="0"/>
              <a:t>, filling the dashboard space</a:t>
            </a:r>
          </a:p>
          <a:p>
            <a:pPr lvl="1"/>
            <a:r>
              <a:rPr lang="en-AU" dirty="0"/>
              <a:t>The data last updated date is displayed</a:t>
            </a:r>
          </a:p>
          <a:p>
            <a:pPr lvl="1"/>
            <a:r>
              <a:rPr lang="en-AU" dirty="0"/>
              <a:t>Not available for tiles sourced from Q&amp;A questions</a:t>
            </a:r>
          </a:p>
          <a:p>
            <a:r>
              <a:rPr lang="en-AU" dirty="0"/>
              <a:t>Data can also be exported</a:t>
            </a:r>
          </a:p>
        </p:txBody>
      </p:sp>
      <p:sp>
        <p:nvSpPr>
          <p:cNvPr id="11" name="Content Placeholder 10"/>
          <p:cNvSpPr>
            <a:spLocks noGrp="1"/>
          </p:cNvSpPr>
          <p:nvPr>
            <p:ph sz="quarter" idx="10"/>
          </p:nvPr>
        </p:nvSpPr>
        <p:spPr/>
        <p:txBody>
          <a:bodyPr/>
          <a:lstStyle/>
          <a:p>
            <a:r>
              <a:rPr lang="en-AU" dirty="0"/>
              <a:t>Continued</a:t>
            </a:r>
          </a:p>
        </p:txBody>
      </p:sp>
      <p:pic>
        <p:nvPicPr>
          <p:cNvPr id="6" name="Picture 5"/>
          <p:cNvPicPr>
            <a:picLocks noChangeAspect="1"/>
          </p:cNvPicPr>
          <p:nvPr/>
        </p:nvPicPr>
        <p:blipFill>
          <a:blip r:embed="rId3"/>
          <a:stretch>
            <a:fillRect/>
          </a:stretch>
        </p:blipFill>
        <p:spPr>
          <a:xfrm>
            <a:off x="6755502" y="1432862"/>
            <a:ext cx="5000000" cy="3495238"/>
          </a:xfrm>
          <a:prstGeom prst="rect">
            <a:avLst/>
          </a:prstGeom>
        </p:spPr>
      </p:pic>
      <p:pic>
        <p:nvPicPr>
          <p:cNvPr id="59394" name="Picture 2" descr="C:\Users\PETERM~1\AppData\Local\Temp\SNAGHTML1254a5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925" y="5180926"/>
            <a:ext cx="53911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73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4" name="Text Placeholder 3"/>
          <p:cNvSpPr>
            <a:spLocks noGrp="1"/>
          </p:cNvSpPr>
          <p:nvPr>
            <p:ph type="body" sz="quarter" idx="11"/>
          </p:nvPr>
        </p:nvSpPr>
        <p:spPr>
          <a:xfrm>
            <a:off x="269875" y="1749425"/>
            <a:ext cx="5558169" cy="5108575"/>
          </a:xfrm>
        </p:spPr>
        <p:txBody>
          <a:bodyPr>
            <a:normAutofit/>
          </a:bodyPr>
          <a:lstStyle/>
          <a:p>
            <a:r>
              <a:rPr lang="en-AU" dirty="0"/>
              <a:t>Additionally, widgets can be added to a dashboard, using</a:t>
            </a:r>
          </a:p>
          <a:p>
            <a:pPr lvl="1"/>
            <a:r>
              <a:rPr lang="en-AU" dirty="0"/>
              <a:t>Images</a:t>
            </a:r>
          </a:p>
          <a:p>
            <a:pPr lvl="1"/>
            <a:r>
              <a:rPr lang="en-AU" dirty="0"/>
              <a:t>Text boxes</a:t>
            </a:r>
          </a:p>
          <a:p>
            <a:pPr lvl="1"/>
            <a:r>
              <a:rPr lang="en-AU" dirty="0"/>
              <a:t>Videos</a:t>
            </a:r>
          </a:p>
          <a:p>
            <a:pPr lvl="1"/>
            <a:r>
              <a:rPr lang="en-AU" dirty="0"/>
              <a:t>Web content</a:t>
            </a:r>
          </a:p>
        </p:txBody>
      </p:sp>
      <p:sp>
        <p:nvSpPr>
          <p:cNvPr id="11" name="Content Placeholder 10"/>
          <p:cNvSpPr>
            <a:spLocks noGrp="1"/>
          </p:cNvSpPr>
          <p:nvPr>
            <p:ph sz="quarter" idx="10"/>
          </p:nvPr>
        </p:nvSpPr>
        <p:spPr/>
        <p:txBody>
          <a:bodyPr/>
          <a:lstStyle/>
          <a:p>
            <a:r>
              <a:rPr lang="en-AU" dirty="0"/>
              <a:t>Continued</a:t>
            </a:r>
          </a:p>
        </p:txBody>
      </p:sp>
      <p:pic>
        <p:nvPicPr>
          <p:cNvPr id="59394" name="Picture 2" descr="Add widget dia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160" y="1953631"/>
            <a:ext cx="5453359" cy="430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22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Assembling dashboards</a:t>
            </a:r>
            <a:endParaRPr lang="en-US" dirty="0"/>
          </a:p>
        </p:txBody>
      </p:sp>
      <p:sp>
        <p:nvSpPr>
          <p:cNvPr id="3" name="Content Placeholder 2"/>
          <p:cNvSpPr>
            <a:spLocks noGrp="1"/>
          </p:cNvSpPr>
          <p:nvPr>
            <p:ph sz="quarter" idx="10"/>
          </p:nvPr>
        </p:nvSpPr>
        <p:spPr/>
        <p:txBody>
          <a:bodyPr/>
          <a:lstStyle/>
          <a:p>
            <a:r>
              <a:rPr lang="en-AU" dirty="0"/>
              <a:t>Continued</a:t>
            </a:r>
            <a:endParaRPr lang="en-US" dirty="0"/>
          </a:p>
        </p:txBody>
      </p:sp>
      <p:sp>
        <p:nvSpPr>
          <p:cNvPr id="4" name="Text Placeholder 3"/>
          <p:cNvSpPr>
            <a:spLocks noGrp="1"/>
          </p:cNvSpPr>
          <p:nvPr>
            <p:ph type="body" sz="quarter" idx="11"/>
          </p:nvPr>
        </p:nvSpPr>
        <p:spPr/>
        <p:txBody>
          <a:bodyPr>
            <a:normAutofit/>
          </a:bodyPr>
          <a:lstStyle/>
          <a:p>
            <a:r>
              <a:rPr lang="en-AU" dirty="0"/>
              <a:t>Dashboards enable interactivity</a:t>
            </a:r>
          </a:p>
          <a:p>
            <a:pPr lvl="1"/>
            <a:r>
              <a:rPr lang="en-AU" dirty="0"/>
              <a:t>By default, clicking on a tile will drill through to its source</a:t>
            </a:r>
          </a:p>
          <a:p>
            <a:pPr lvl="1"/>
            <a:r>
              <a:rPr lang="en-AU" dirty="0"/>
              <a:t>However, a custom link (URL) can be set to override this default behaviour</a:t>
            </a:r>
          </a:p>
          <a:p>
            <a:r>
              <a:rPr lang="en-AU" dirty="0"/>
              <a:t>Dashboard tiles can reflect live, real-time data</a:t>
            </a:r>
          </a:p>
          <a:p>
            <a:pPr lvl="1"/>
            <a:r>
              <a:rPr lang="en-AU" dirty="0"/>
              <a:t>For non real-time datasets, tile thumbnails are automatically cached every 15 minutes</a:t>
            </a:r>
          </a:p>
          <a:p>
            <a:r>
              <a:rPr lang="en-AU" dirty="0"/>
              <a:t>Dashboards can be displayed in </a:t>
            </a:r>
            <a:r>
              <a:rPr lang="en-AU" b="1" dirty="0"/>
              <a:t>Full Screen Mode</a:t>
            </a:r>
          </a:p>
          <a:p>
            <a:pPr lvl="1"/>
            <a:r>
              <a:rPr lang="en-AU" dirty="0"/>
              <a:t>Additionally, all tiles can be </a:t>
            </a:r>
            <a:br>
              <a:rPr lang="en-AU" dirty="0"/>
            </a:br>
            <a:r>
              <a:rPr lang="en-AU" dirty="0"/>
              <a:t>displayed by using Fit to Screen</a:t>
            </a:r>
          </a:p>
          <a:p>
            <a:endParaRPr lang="en-AU" dirty="0"/>
          </a:p>
        </p:txBody>
      </p:sp>
      <p:sp>
        <p:nvSpPr>
          <p:cNvPr id="5" name="TextBox 4"/>
          <p:cNvSpPr txBox="1"/>
          <p:nvPr/>
        </p:nvSpPr>
        <p:spPr>
          <a:xfrm>
            <a:off x="6189785" y="5531102"/>
            <a:ext cx="541721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Live dashboards can be achieved with Azure Stream Analytics integration or the Power BI REST API. Both topics are covered later in this course.</a:t>
            </a:r>
          </a:p>
        </p:txBody>
      </p:sp>
    </p:spTree>
    <p:extLst>
      <p:ext uri="{BB962C8B-B14F-4D97-AF65-F5344CB8AC3E}">
        <p14:creationId xmlns:p14="http://schemas.microsoft.com/office/powerpoint/2010/main" val="365977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04</a:t>
            </a:r>
            <a:br>
              <a:rPr lang="en-US" dirty="0"/>
            </a:br>
            <a:r>
              <a:rPr lang="zh-TW" altLang="en-US" dirty="0"/>
              <a:t>開發及擴充 </a:t>
            </a:r>
            <a:r>
              <a:rPr lang="en-US" altLang="zh-TW" dirty="0"/>
              <a:t>Power BI</a:t>
            </a:r>
            <a:endParaRPr lang="en-US" dirty="0"/>
          </a:p>
        </p:txBody>
      </p:sp>
      <p:sp>
        <p:nvSpPr>
          <p:cNvPr id="3" name="Text Placeholder 2"/>
          <p:cNvSpPr>
            <a:spLocks noGrp="1"/>
          </p:cNvSpPr>
          <p:nvPr>
            <p:ph type="body" sz="quarter" idx="10"/>
          </p:nvPr>
        </p:nvSpPr>
        <p:spPr/>
        <p:txBody>
          <a:bodyPr/>
          <a:lstStyle/>
          <a:p>
            <a:r>
              <a:rPr lang="en-AU" dirty="0"/>
              <a:t>Extending Power BI</a:t>
            </a:r>
          </a:p>
          <a:p>
            <a:r>
              <a:rPr lang="en-AU" dirty="0"/>
              <a:t>Power BI REST API</a:t>
            </a:r>
          </a:p>
          <a:p>
            <a:r>
              <a:rPr lang="en-AU" dirty="0"/>
              <a:t>Custom visuals</a:t>
            </a:r>
            <a:endParaRPr lang="en-US" dirty="0"/>
          </a:p>
          <a:p>
            <a:endParaRPr lang="en-US" dirty="0"/>
          </a:p>
        </p:txBody>
      </p:sp>
    </p:spTree>
    <p:extLst>
      <p:ext uri="{BB962C8B-B14F-4D97-AF65-F5344CB8AC3E}">
        <p14:creationId xmlns:p14="http://schemas.microsoft.com/office/powerpoint/2010/main" val="5117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擴充</a:t>
            </a:r>
            <a:r>
              <a:rPr lang="en-AU" dirty="0"/>
              <a:t>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zh-TW" altLang="en-US" dirty="0"/>
              <a:t>開發人員有下列幾種方式可以加強或客製化</a:t>
            </a:r>
            <a:r>
              <a:rPr lang="en-AU" dirty="0"/>
              <a:t> Power BI </a:t>
            </a:r>
            <a:r>
              <a:rPr lang="zh-TW" altLang="en-US" dirty="0"/>
              <a:t>的功能及使用體驗</a:t>
            </a:r>
            <a:endParaRPr lang="en-AU" dirty="0"/>
          </a:p>
          <a:p>
            <a:pPr lvl="1"/>
            <a:r>
              <a:rPr lang="en-AU" dirty="0"/>
              <a:t>Power BI REST API</a:t>
            </a:r>
          </a:p>
          <a:p>
            <a:pPr lvl="1"/>
            <a:r>
              <a:rPr lang="zh-TW" altLang="en-US" dirty="0"/>
              <a:t>自訂視覺化元件</a:t>
            </a:r>
            <a:endParaRPr lang="en-AU" dirty="0"/>
          </a:p>
          <a:p>
            <a:pPr lvl="1"/>
            <a:r>
              <a:rPr lang="zh-TW" altLang="en-US" dirty="0"/>
              <a:t>將 </a:t>
            </a:r>
            <a:r>
              <a:rPr lang="en-US" altLang="zh-TW" dirty="0"/>
              <a:t>Power BI </a:t>
            </a:r>
            <a:r>
              <a:rPr lang="zh-TW" altLang="en-US" dirty="0"/>
              <a:t>整合進應用程式中</a:t>
            </a:r>
            <a:endParaRPr lang="en-AU" dirty="0"/>
          </a:p>
          <a:p>
            <a:endParaRPr lang="en-US" dirty="0"/>
          </a:p>
        </p:txBody>
      </p:sp>
    </p:spTree>
    <p:extLst>
      <p:ext uri="{BB962C8B-B14F-4D97-AF65-F5344CB8AC3E}">
        <p14:creationId xmlns:p14="http://schemas.microsoft.com/office/powerpoint/2010/main" val="137938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normAutofit/>
          </a:bodyPr>
          <a:lstStyle/>
          <a:p>
            <a:r>
              <a:rPr lang="zh-TW" altLang="en-US" dirty="0"/>
              <a:t>在應用程式中使用</a:t>
            </a:r>
            <a:r>
              <a:rPr lang="en-AU" dirty="0"/>
              <a:t> Power BI REST API </a:t>
            </a:r>
            <a:r>
              <a:rPr lang="zh-TW" altLang="en-US" dirty="0"/>
              <a:t>直接把資料推送到</a:t>
            </a:r>
            <a:r>
              <a:rPr lang="en-AU" dirty="0"/>
              <a:t> Power BI </a:t>
            </a:r>
            <a:r>
              <a:rPr lang="zh-TW" altLang="en-US" dirty="0"/>
              <a:t>資料集</a:t>
            </a:r>
            <a:endParaRPr lang="en-AU" dirty="0"/>
          </a:p>
          <a:p>
            <a:pPr lvl="1"/>
            <a:r>
              <a:rPr lang="en-AU" dirty="0"/>
              <a:t>Client application</a:t>
            </a:r>
          </a:p>
          <a:p>
            <a:pPr lvl="1"/>
            <a:r>
              <a:rPr lang="en-AU" dirty="0"/>
              <a:t>Web application</a:t>
            </a:r>
          </a:p>
          <a:p>
            <a:r>
              <a:rPr lang="zh-TW" altLang="en-US" dirty="0"/>
              <a:t>透過程式管理資源</a:t>
            </a:r>
            <a:endParaRPr lang="en-AU" dirty="0"/>
          </a:p>
          <a:p>
            <a:pPr lvl="1"/>
            <a:r>
              <a:rPr lang="en-AU" dirty="0"/>
              <a:t>Datasets</a:t>
            </a:r>
          </a:p>
          <a:p>
            <a:pPr lvl="1"/>
            <a:r>
              <a:rPr lang="en-AU" dirty="0"/>
              <a:t>Tables</a:t>
            </a:r>
          </a:p>
          <a:p>
            <a:r>
              <a:rPr lang="zh-TW" altLang="en-US" dirty="0"/>
              <a:t>儀表板會在資料載入時即時更新</a:t>
            </a:r>
            <a:endParaRPr lang="en-AU" dirty="0"/>
          </a:p>
          <a:p>
            <a:pPr lvl="1"/>
            <a:r>
              <a:rPr lang="en-AU" dirty="0"/>
              <a:t>No more waiting, or needing to press the Refresh button! </a:t>
            </a:r>
            <a:r>
              <a:rPr lang="en-AU" dirty="0">
                <a:sym typeface="Wingdings" panose="05000000000000000000" pitchFamily="2" charset="2"/>
              </a:rPr>
              <a:t></a:t>
            </a:r>
            <a:endParaRPr lang="en-US" dirty="0"/>
          </a:p>
        </p:txBody>
      </p:sp>
    </p:spTree>
    <p:extLst>
      <p:ext uri="{BB962C8B-B14F-4D97-AF65-F5344CB8AC3E}">
        <p14:creationId xmlns:p14="http://schemas.microsoft.com/office/powerpoint/2010/main" val="265607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Object model hierarchy</a:t>
            </a:r>
            <a:endParaRPr lang="en-US" dirty="0"/>
          </a:p>
        </p:txBody>
      </p:sp>
      <p:sp>
        <p:nvSpPr>
          <p:cNvPr id="5" name="Text Placeholder 4"/>
          <p:cNvSpPr>
            <a:spLocks noGrp="1"/>
          </p:cNvSpPr>
          <p:nvPr>
            <p:ph type="body" sz="quarter" idx="11"/>
          </p:nvPr>
        </p:nvSpPr>
        <p:spPr>
          <a:xfrm>
            <a:off x="269875" y="1749425"/>
            <a:ext cx="5499677" cy="4926013"/>
          </a:xfrm>
        </p:spPr>
        <p:txBody>
          <a:bodyPr>
            <a:normAutofit fontScale="92500"/>
          </a:bodyPr>
          <a:lstStyle/>
          <a:p>
            <a:r>
              <a:rPr lang="zh-TW" altLang="en-US" dirty="0"/>
              <a:t>一個 </a:t>
            </a:r>
            <a:r>
              <a:rPr lang="en-US" dirty="0"/>
              <a:t>Power BI </a:t>
            </a:r>
            <a:r>
              <a:rPr lang="zh-TW" altLang="en-US" dirty="0"/>
              <a:t>容器可以有多組資料集，每個資料集會有獨一無二的 </a:t>
            </a:r>
            <a:r>
              <a:rPr lang="en-US" altLang="zh-TW" dirty="0"/>
              <a:t>GUID </a:t>
            </a:r>
            <a:r>
              <a:rPr lang="zh-TW" altLang="en-US" dirty="0"/>
              <a:t>作識別</a:t>
            </a:r>
            <a:endParaRPr lang="en-US" dirty="0"/>
          </a:p>
          <a:p>
            <a:r>
              <a:rPr lang="en-AU" dirty="0"/>
              <a:t>A dataset can:</a:t>
            </a:r>
          </a:p>
          <a:p>
            <a:pPr lvl="1"/>
            <a:r>
              <a:rPr lang="en-AU" dirty="0"/>
              <a:t>Be owned by a user or a group</a:t>
            </a:r>
            <a:endParaRPr lang="en-US" dirty="0"/>
          </a:p>
          <a:p>
            <a:pPr lvl="1"/>
            <a:r>
              <a:rPr lang="en-US" dirty="0"/>
              <a:t>Have multiple tables, which are referenced by name</a:t>
            </a:r>
          </a:p>
          <a:p>
            <a:r>
              <a:rPr lang="en-US" dirty="0"/>
              <a:t>A table has multiple rows</a:t>
            </a:r>
          </a:p>
          <a:p>
            <a:endParaRPr lang="en-US" dirty="0"/>
          </a:p>
        </p:txBody>
      </p:sp>
      <p:grpSp>
        <p:nvGrpSpPr>
          <p:cNvPr id="24" name="Group 23"/>
          <p:cNvGrpSpPr/>
          <p:nvPr/>
        </p:nvGrpSpPr>
        <p:grpSpPr>
          <a:xfrm>
            <a:off x="5968181" y="1750040"/>
            <a:ext cx="5181600" cy="4621161"/>
            <a:chOff x="5978013" y="1504950"/>
            <a:chExt cx="5181600" cy="4621161"/>
          </a:xfrm>
        </p:grpSpPr>
        <p:sp>
          <p:nvSpPr>
            <p:cNvPr id="23" name="Rectangle 22"/>
            <p:cNvSpPr/>
            <p:nvPr/>
          </p:nvSpPr>
          <p:spPr bwMode="auto">
            <a:xfrm>
              <a:off x="5978013" y="1504950"/>
              <a:ext cx="5181600" cy="4621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7531841" y="3047200"/>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312890" y="4095689"/>
              <a:ext cx="502936" cy="446010"/>
              <a:chOff x="7158708" y="1779250"/>
              <a:chExt cx="502936" cy="446010"/>
            </a:xfrm>
            <a:solidFill>
              <a:schemeClr val="accent3"/>
            </a:solidFill>
          </p:grpSpPr>
          <p:sp>
            <p:nvSpPr>
              <p:cNvPr id="8" name="Freeform 79"/>
              <p:cNvSpPr>
                <a:spLocks noEditPoints="1"/>
              </p:cNvSpPr>
              <p:nvPr/>
            </p:nvSpPr>
            <p:spPr bwMode="black">
              <a:xfrm>
                <a:off x="7382814" y="18934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9" name="Freeform 79"/>
              <p:cNvSpPr>
                <a:spLocks noEditPoints="1"/>
              </p:cNvSpPr>
              <p:nvPr/>
            </p:nvSpPr>
            <p:spPr bwMode="black">
              <a:xfrm>
                <a:off x="7158708" y="17792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grpSp>
        <p:sp>
          <p:nvSpPr>
            <p:cNvPr id="10" name="TextBox 9"/>
            <p:cNvSpPr txBox="1"/>
            <p:nvPr/>
          </p:nvSpPr>
          <p:spPr>
            <a:xfrm>
              <a:off x="8133430" y="2162255"/>
              <a:ext cx="1230899"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Datasets</a:t>
              </a:r>
            </a:p>
          </p:txBody>
        </p:sp>
        <p:sp>
          <p:nvSpPr>
            <p:cNvPr id="11" name="TextBox 10"/>
            <p:cNvSpPr txBox="1"/>
            <p:nvPr/>
          </p:nvSpPr>
          <p:spPr>
            <a:xfrm>
              <a:off x="9050053" y="3511618"/>
              <a:ext cx="985256"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Tables</a:t>
              </a:r>
            </a:p>
          </p:txBody>
        </p:sp>
        <p:cxnSp>
          <p:nvCxnSpPr>
            <p:cNvPr id="12" name="Straight Connector 11"/>
            <p:cNvCxnSpPr/>
            <p:nvPr/>
          </p:nvCxnSpPr>
          <p:spPr>
            <a:xfrm>
              <a:off x="8805566" y="357885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05566" y="43000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5678" y="2212408"/>
              <a:ext cx="1315805" cy="457200"/>
            </a:xfrm>
            <a:prstGeom prst="rect">
              <a:avLst/>
            </a:prstGeom>
            <a:noFill/>
          </p:spPr>
          <p:txBody>
            <a:bodyPr wrap="square" lIns="91422" tIns="45712" rIns="91422" bIns="45712" rtlCol="0">
              <a:noAutofit/>
            </a:bodyPr>
            <a:lstStyle/>
            <a:p>
              <a:pPr algn="ctr" defTabSz="913794"/>
              <a:r>
                <a:rPr lang="en-US" dirty="0">
                  <a:solidFill>
                    <a:schemeClr val="tx1">
                      <a:lumMod val="95000"/>
                      <a:lumOff val="5000"/>
                    </a:schemeClr>
                  </a:solidFill>
                </a:rPr>
                <a:t>Power BI</a:t>
              </a:r>
            </a:p>
          </p:txBody>
        </p:sp>
        <p:sp>
          <p:nvSpPr>
            <p:cNvPr id="15" name="TextBox 14"/>
            <p:cNvSpPr txBox="1"/>
            <p:nvPr/>
          </p:nvSpPr>
          <p:spPr>
            <a:xfrm>
              <a:off x="9808845" y="4587742"/>
              <a:ext cx="985256"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Rows</a:t>
              </a:r>
            </a:p>
          </p:txBody>
        </p:sp>
        <p:pic>
          <p:nvPicPr>
            <p:cNvPr id="16" name="Picture 15"/>
            <p:cNvPicPr>
              <a:picLocks noChangeAspect="1"/>
            </p:cNvPicPr>
            <p:nvPr/>
          </p:nvPicPr>
          <p:blipFill>
            <a:blip r:embed="rId2"/>
            <a:stretch>
              <a:fillRect/>
            </a:stretch>
          </p:blipFill>
          <p:spPr>
            <a:xfrm>
              <a:off x="10126887" y="5176935"/>
              <a:ext cx="349173" cy="398467"/>
            </a:xfrm>
            <a:prstGeom prst="rect">
              <a:avLst/>
            </a:prstGeom>
          </p:spPr>
        </p:pic>
        <p:cxnSp>
          <p:nvCxnSpPr>
            <p:cNvPr id="17" name="Straight Connector 16"/>
            <p:cNvCxnSpPr/>
            <p:nvPr/>
          </p:nvCxnSpPr>
          <p:spPr>
            <a:xfrm>
              <a:off x="9564358" y="4654983"/>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564358" y="5376169"/>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439336" y="2757543"/>
              <a:ext cx="594995" cy="635619"/>
              <a:chOff x="5568817" y="2895834"/>
              <a:chExt cx="594995" cy="635619"/>
            </a:xfrm>
          </p:grpSpPr>
          <p:sp>
            <p:nvSpPr>
              <p:cNvPr id="20" name="Freeform 5"/>
              <p:cNvSpPr>
                <a:spLocks noEditPoints="1"/>
              </p:cNvSpPr>
              <p:nvPr/>
            </p:nvSpPr>
            <p:spPr bwMode="auto">
              <a:xfrm>
                <a:off x="5789258" y="3057150"/>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algn="ctr"/>
                <a:endParaRPr lang="en-US" sz="1600" dirty="0">
                  <a:solidFill>
                    <a:schemeClr val="bg1"/>
                  </a:solidFill>
                </a:endParaRPr>
              </a:p>
            </p:txBody>
          </p:sp>
          <p:sp>
            <p:nvSpPr>
              <p:cNvPr id="21" name="Freeform 5"/>
              <p:cNvSpPr>
                <a:spLocks noEditPoints="1"/>
              </p:cNvSpPr>
              <p:nvPr/>
            </p:nvSpPr>
            <p:spPr bwMode="auto">
              <a:xfrm>
                <a:off x="5568817" y="2895834"/>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algn="ctr"/>
                <a:endParaRPr lang="en-US" sz="1600" dirty="0">
                  <a:solidFill>
                    <a:schemeClr val="bg1"/>
                  </a:solidFill>
                </a:endParaRPr>
              </a:p>
            </p:txBody>
          </p:sp>
        </p:grpSp>
        <p:pic>
          <p:nvPicPr>
            <p:cNvPr id="22" name="Picture 2" descr="PowerBI Designer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586465" y="2621662"/>
              <a:ext cx="835156" cy="876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599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Authentication</a:t>
            </a:r>
            <a:endParaRPr lang="en-US" dirty="0"/>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AU" dirty="0"/>
              <a:t>An application must be registered, and is required to </a:t>
            </a:r>
            <a:r>
              <a:rPr lang="en-US" dirty="0"/>
              <a:t>establish an identity for the application </a:t>
            </a:r>
            <a:endParaRPr lang="en-AU" dirty="0"/>
          </a:p>
          <a:p>
            <a:pPr lvl="1"/>
            <a:r>
              <a:rPr lang="en-AU" dirty="0"/>
              <a:t>Applications are identified by their </a:t>
            </a:r>
            <a:r>
              <a:rPr lang="en-AU" b="1" dirty="0"/>
              <a:t>Client ID</a:t>
            </a:r>
          </a:p>
          <a:p>
            <a:pPr lvl="1"/>
            <a:r>
              <a:rPr lang="en-AU" dirty="0"/>
              <a:t>Permissions are delegated to the Power BI service</a:t>
            </a:r>
          </a:p>
          <a:p>
            <a:r>
              <a:rPr lang="en-US" dirty="0"/>
              <a:t>REST API calls are made on </a:t>
            </a:r>
            <a:br>
              <a:rPr lang="en-US" dirty="0"/>
            </a:br>
            <a:r>
              <a:rPr lang="en-US" dirty="0"/>
              <a:t>behalf of an authenticated user </a:t>
            </a:r>
            <a:br>
              <a:rPr lang="en-US" dirty="0"/>
            </a:br>
            <a:r>
              <a:rPr lang="en-US" dirty="0"/>
              <a:t>by passing a token in the </a:t>
            </a:r>
            <a:br>
              <a:rPr lang="en-US" dirty="0"/>
            </a:br>
            <a:r>
              <a:rPr lang="en-US" dirty="0"/>
              <a:t>“Authorization” header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036" y="3500971"/>
            <a:ext cx="3558022" cy="2536035"/>
          </a:xfrm>
          <a:prstGeom prst="rect">
            <a:avLst/>
          </a:prstGeom>
        </p:spPr>
      </p:pic>
    </p:spTree>
    <p:extLst>
      <p:ext uri="{BB962C8B-B14F-4D97-AF65-F5344CB8AC3E}">
        <p14:creationId xmlns:p14="http://schemas.microsoft.com/office/powerpoint/2010/main" val="232470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Power BI </a:t>
            </a:r>
            <a:r>
              <a:rPr lang="zh-TW" altLang="en-US" dirty="0"/>
              <a:t>概觀</a:t>
            </a:r>
            <a:endParaRPr lang="en-US" dirty="0"/>
          </a:p>
        </p:txBody>
      </p:sp>
      <p:sp>
        <p:nvSpPr>
          <p:cNvPr id="97" name="Content Placeholder 96"/>
          <p:cNvSpPr>
            <a:spLocks noGrp="1"/>
          </p:cNvSpPr>
          <p:nvPr>
            <p:ph sz="quarter" idx="10"/>
          </p:nvPr>
        </p:nvSpPr>
        <p:spPr/>
        <p:txBody>
          <a:bodyPr/>
          <a:lstStyle/>
          <a:p>
            <a:endParaRPr lang="en-US" dirty="0"/>
          </a:p>
        </p:txBody>
      </p:sp>
      <p:sp>
        <p:nvSpPr>
          <p:cNvPr id="5" name="Flowchart: Process 4"/>
          <p:cNvSpPr/>
          <p:nvPr/>
        </p:nvSpPr>
        <p:spPr bwMode="auto">
          <a:xfrm>
            <a:off x="391417" y="1800632"/>
            <a:ext cx="3457807"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6" name="Rectangle 5"/>
          <p:cNvSpPr/>
          <p:nvPr/>
        </p:nvSpPr>
        <p:spPr bwMode="auto">
          <a:xfrm>
            <a:off x="391417" y="1789100"/>
            <a:ext cx="11411700"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751805" y="1953120"/>
            <a:ext cx="1692204" cy="400110"/>
          </a:xfrm>
          <a:prstGeom prst="rect">
            <a:avLst/>
          </a:prstGeom>
        </p:spPr>
        <p:txBody>
          <a:bodyPr wrap="square">
            <a:spAutoFit/>
          </a:bodyPr>
          <a:lstStyle/>
          <a:p>
            <a:pPr defTabSz="914367">
              <a:spcAft>
                <a:spcPts val="588"/>
              </a:spcAft>
            </a:pPr>
            <a:r>
              <a:rPr lang="zh-TW" altLang="en-US" sz="2000" dirty="0">
                <a:solidFill>
                  <a:srgbClr val="000000"/>
                </a:solidFill>
              </a:rPr>
              <a:t>資料來源</a:t>
            </a:r>
            <a:endParaRPr lang="en-US" sz="2000" dirty="0">
              <a:solidFill>
                <a:srgbClr val="000000"/>
              </a:solidFill>
            </a:endParaRPr>
          </a:p>
        </p:txBody>
      </p:sp>
      <p:sp>
        <p:nvSpPr>
          <p:cNvPr id="8" name="Rectangle 7"/>
          <p:cNvSpPr/>
          <p:nvPr/>
        </p:nvSpPr>
        <p:spPr>
          <a:xfrm>
            <a:off x="4282288" y="1953225"/>
            <a:ext cx="3869886" cy="400110"/>
          </a:xfrm>
          <a:prstGeom prst="rect">
            <a:avLst/>
          </a:prstGeom>
        </p:spPr>
        <p:txBody>
          <a:bodyPr wrap="square">
            <a:spAutoFit/>
          </a:bodyPr>
          <a:lstStyle/>
          <a:p>
            <a:pPr defTabSz="914367">
              <a:spcAft>
                <a:spcPts val="588"/>
              </a:spcAft>
            </a:pPr>
            <a:r>
              <a:rPr lang="en-US" sz="2000" dirty="0">
                <a:solidFill>
                  <a:srgbClr val="505050"/>
                </a:solidFill>
              </a:rPr>
              <a:t>Power BI </a:t>
            </a:r>
            <a:r>
              <a:rPr lang="zh-TW" altLang="en-US" sz="2000" dirty="0">
                <a:solidFill>
                  <a:srgbClr val="505050"/>
                </a:solidFill>
              </a:rPr>
              <a:t>服務</a:t>
            </a:r>
            <a:endParaRPr lang="en-US" sz="2000" dirty="0">
              <a:solidFill>
                <a:srgbClr val="505050"/>
              </a:solidFill>
            </a:endParaRPr>
          </a:p>
        </p:txBody>
      </p:sp>
      <p:cxnSp>
        <p:nvCxnSpPr>
          <p:cNvPr id="9" name="Straight Connector 8"/>
          <p:cNvCxnSpPr/>
          <p:nvPr/>
        </p:nvCxnSpPr>
        <p:spPr>
          <a:xfrm>
            <a:off x="999799" y="3084918"/>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 name="Rectangle 145"/>
          <p:cNvSpPr/>
          <p:nvPr/>
        </p:nvSpPr>
        <p:spPr bwMode="auto">
          <a:xfrm>
            <a:off x="1014873" y="259289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a:t>
            </a:r>
            <a:r>
              <a:rPr lang="zh-TW" altLang="en-US" sz="1200" dirty="0">
                <a:solidFill>
                  <a:srgbClr val="000000"/>
                </a:solidFill>
                <a:cs typeface="Segoe UI Light" panose="020B0502040204020203" pitchFamily="34" charset="0"/>
              </a:rPr>
              <a:t>解決方案</a:t>
            </a:r>
            <a:endParaRPr lang="en-US" sz="1200" dirty="0">
              <a:solidFill>
                <a:srgbClr val="000000"/>
              </a:solidFill>
              <a:cs typeface="Segoe UI Light" panose="020B0502040204020203" pitchFamily="34" charset="0"/>
            </a:endParaRP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11" name="Oval 147"/>
          <p:cNvSpPr/>
          <p:nvPr/>
        </p:nvSpPr>
        <p:spPr bwMode="auto">
          <a:xfrm>
            <a:off x="644325" y="2657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332"/>
          <p:cNvGrpSpPr/>
          <p:nvPr/>
        </p:nvGrpSpPr>
        <p:grpSpPr>
          <a:xfrm>
            <a:off x="696368" y="2733600"/>
            <a:ext cx="261675" cy="213902"/>
            <a:chOff x="2123129" y="1797431"/>
            <a:chExt cx="2472585" cy="2021180"/>
          </a:xfrm>
        </p:grpSpPr>
        <p:sp>
          <p:nvSpPr>
            <p:cNvPr id="13"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15" name="Straight Connector 14"/>
          <p:cNvCxnSpPr/>
          <p:nvPr/>
        </p:nvCxnSpPr>
        <p:spPr>
          <a:xfrm>
            <a:off x="999799" y="362702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 name="Rectangle 152"/>
          <p:cNvSpPr/>
          <p:nvPr/>
        </p:nvSpPr>
        <p:spPr bwMode="auto">
          <a:xfrm>
            <a:off x="1009226" y="318635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zh-TW" altLang="en-US" sz="1200" dirty="0">
                <a:solidFill>
                  <a:srgbClr val="000000"/>
                </a:solidFill>
                <a:cs typeface="Segoe UI Light" panose="020B0502040204020203" pitchFamily="34" charset="0"/>
              </a:rPr>
              <a:t>傳統機房內的資料</a:t>
            </a:r>
            <a:endParaRPr lang="en-US" sz="1200" dirty="0">
              <a:solidFill>
                <a:srgbClr val="000000"/>
              </a:solidFill>
              <a:cs typeface="Segoe UI Light" panose="020B0502040204020203" pitchFamily="34" charset="0"/>
            </a:endParaRPr>
          </a:p>
          <a:p>
            <a:pPr defTabSz="914367"/>
            <a:r>
              <a:rPr lang="en-US" sz="900" i="1" dirty="0">
                <a:solidFill>
                  <a:srgbClr val="000000"/>
                </a:solidFill>
                <a:cs typeface="Segoe UI Light" panose="020B0502040204020203" pitchFamily="34" charset="0"/>
              </a:rPr>
              <a:t>E.g. Analysis Services</a:t>
            </a:r>
          </a:p>
        </p:txBody>
      </p:sp>
      <p:sp>
        <p:nvSpPr>
          <p:cNvPr id="17" name="Oval 154"/>
          <p:cNvSpPr/>
          <p:nvPr/>
        </p:nvSpPr>
        <p:spPr bwMode="auto">
          <a:xfrm>
            <a:off x="644325" y="318635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30"/>
          <p:cNvSpPr>
            <a:spLocks noEditPoints="1"/>
          </p:cNvSpPr>
          <p:nvPr/>
        </p:nvSpPr>
        <p:spPr bwMode="auto">
          <a:xfrm>
            <a:off x="726710" y="3280590"/>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19" name="Straight Connector 18"/>
          <p:cNvCxnSpPr/>
          <p:nvPr/>
        </p:nvCxnSpPr>
        <p:spPr>
          <a:xfrm>
            <a:off x="999799" y="420281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 name="Rectangle 1074"/>
          <p:cNvSpPr/>
          <p:nvPr/>
        </p:nvSpPr>
        <p:spPr bwMode="auto">
          <a:xfrm>
            <a:off x="1009225" y="3728664"/>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zh-TW" altLang="en-US" sz="1200" dirty="0">
                <a:solidFill>
                  <a:srgbClr val="000000"/>
                </a:solidFill>
                <a:cs typeface="Segoe UI Light" panose="020B0502040204020203" pitchFamily="34" charset="0"/>
              </a:rPr>
              <a:t>組織的內容套件</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21" name="Oval 1076"/>
          <p:cNvSpPr/>
          <p:nvPr/>
        </p:nvSpPr>
        <p:spPr bwMode="auto">
          <a:xfrm>
            <a:off x="644325" y="372866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719570" y="3816935"/>
            <a:ext cx="215270" cy="189218"/>
            <a:chOff x="681704" y="2920140"/>
            <a:chExt cx="321649" cy="282723"/>
          </a:xfrm>
          <a:solidFill>
            <a:schemeClr val="tx1"/>
          </a:solidFill>
        </p:grpSpPr>
        <p:sp>
          <p:nvSpPr>
            <p:cNvPr id="23"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25" name="Straight Connector 24"/>
          <p:cNvCxnSpPr/>
          <p:nvPr/>
        </p:nvCxnSpPr>
        <p:spPr>
          <a:xfrm>
            <a:off x="999799" y="469749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 name="Rectangle 1081"/>
          <p:cNvSpPr/>
          <p:nvPr/>
        </p:nvSpPr>
        <p:spPr bwMode="auto">
          <a:xfrm>
            <a:off x="999799" y="426204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a:t>
            </a:r>
            <a:r>
              <a:rPr lang="zh-TW" altLang="en-US" sz="1200" dirty="0">
                <a:solidFill>
                  <a:srgbClr val="000000"/>
                </a:solidFill>
                <a:cs typeface="Segoe UI Light" panose="020B0502040204020203" pitchFamily="34" charset="0"/>
              </a:rPr>
              <a:t>服務</a:t>
            </a:r>
            <a:endParaRPr lang="en-US" sz="1200" dirty="0">
              <a:solidFill>
                <a:srgbClr val="000000"/>
              </a:solidFill>
              <a:cs typeface="Segoe UI Light" panose="020B0502040204020203" pitchFamily="34" charset="0"/>
            </a:endParaRP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27" name="Oval 1083"/>
          <p:cNvSpPr/>
          <p:nvPr/>
        </p:nvSpPr>
        <p:spPr bwMode="auto">
          <a:xfrm>
            <a:off x="644325" y="42429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379"/>
          <p:cNvGrpSpPr/>
          <p:nvPr/>
        </p:nvGrpSpPr>
        <p:grpSpPr>
          <a:xfrm>
            <a:off x="710525" y="4363701"/>
            <a:ext cx="233359" cy="162454"/>
            <a:chOff x="3543365" y="7242811"/>
            <a:chExt cx="1238250" cy="862013"/>
          </a:xfrm>
          <a:solidFill>
            <a:schemeClr val="tx1"/>
          </a:solidFill>
        </p:grpSpPr>
        <p:sp>
          <p:nvSpPr>
            <p:cNvPr id="29"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45" name="Rectangle 160"/>
          <p:cNvSpPr/>
          <p:nvPr/>
        </p:nvSpPr>
        <p:spPr bwMode="auto">
          <a:xfrm>
            <a:off x="999799" y="474238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Excel </a:t>
            </a:r>
            <a:r>
              <a:rPr lang="zh-TW" altLang="en-US" sz="1200" dirty="0">
                <a:solidFill>
                  <a:srgbClr val="000000"/>
                </a:solidFill>
                <a:cs typeface="Segoe UI Light" panose="020B0502040204020203" pitchFamily="34" charset="0"/>
              </a:rPr>
              <a:t>檔案</a:t>
            </a:r>
            <a:endParaRPr lang="en-IN" sz="1200" dirty="0">
              <a:solidFill>
                <a:srgbClr val="000000"/>
              </a:solidFill>
              <a:cs typeface="Segoe UI Light" panose="020B0502040204020203" pitchFamily="34" charset="0"/>
            </a:endParaRPr>
          </a:p>
          <a:p>
            <a:pPr defTabSz="914367"/>
            <a:r>
              <a:rPr lang="en-IN" sz="900" i="1" dirty="0">
                <a:solidFill>
                  <a:srgbClr val="000000"/>
                </a:solidFill>
                <a:cs typeface="Segoe UI Light" panose="020B0502040204020203" pitchFamily="34" charset="0"/>
              </a:rPr>
              <a:t>Workbook data or data models</a:t>
            </a:r>
          </a:p>
        </p:txBody>
      </p:sp>
      <p:sp>
        <p:nvSpPr>
          <p:cNvPr id="46" name="Oval 162"/>
          <p:cNvSpPr/>
          <p:nvPr/>
        </p:nvSpPr>
        <p:spPr bwMode="auto">
          <a:xfrm>
            <a:off x="644325" y="474238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p:cNvCxnSpPr/>
          <p:nvPr/>
        </p:nvCxnSpPr>
        <p:spPr>
          <a:xfrm>
            <a:off x="975189" y="517391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8" name="Oval 162"/>
          <p:cNvSpPr/>
          <p:nvPr/>
        </p:nvSpPr>
        <p:spPr bwMode="auto">
          <a:xfrm>
            <a:off x="644325" y="525093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160"/>
          <p:cNvSpPr/>
          <p:nvPr/>
        </p:nvSpPr>
        <p:spPr bwMode="auto">
          <a:xfrm>
            <a:off x="999799" y="525093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a:t>
            </a:r>
            <a:r>
              <a:rPr lang="zh-TW" altLang="en-US" sz="1200" dirty="0">
                <a:solidFill>
                  <a:srgbClr val="000000"/>
                </a:solidFill>
                <a:cs typeface="Segoe UI Light" panose="020B0502040204020203" pitchFamily="34" charset="0"/>
              </a:rPr>
              <a:t>檔案</a:t>
            </a:r>
            <a:endParaRPr lang="en-IN" sz="1200" dirty="0">
              <a:solidFill>
                <a:srgbClr val="000000"/>
              </a:solidFill>
              <a:cs typeface="Segoe UI Light" panose="020B0502040204020203" pitchFamily="34" charset="0"/>
            </a:endParaRP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50" name="Isosceles Triangle 153"/>
          <p:cNvSpPr/>
          <p:nvPr/>
        </p:nvSpPr>
        <p:spPr bwMode="auto">
          <a:xfrm rot="5400000">
            <a:off x="1882570" y="3967684"/>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51" name="Picture 50"/>
          <p:cNvPicPr>
            <a:picLocks noChangeAspect="1"/>
          </p:cNvPicPr>
          <p:nvPr/>
        </p:nvPicPr>
        <p:blipFill>
          <a:blip r:embed="rId2" cstate="print">
            <a:biLevel thresh="75000"/>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710525" y="4811633"/>
            <a:ext cx="240145" cy="240145"/>
          </a:xfrm>
          <a:prstGeom prst="rect">
            <a:avLst/>
          </a:prstGeom>
          <a:solidFill>
            <a:srgbClr val="EDC30D"/>
          </a:solidFill>
        </p:spPr>
      </p:pic>
      <p:pic>
        <p:nvPicPr>
          <p:cNvPr id="52" name="Picture 51"/>
          <p:cNvPicPr>
            <a:picLocks noChangeAspect="1"/>
          </p:cNvPicPr>
          <p:nvPr/>
        </p:nvPicPr>
        <p:blipFill rotWithShape="1">
          <a:blip r:embed="rId4"/>
          <a:srcRect l="6503" t="21287" r="74698" b="20220"/>
          <a:stretch/>
        </p:blipFill>
        <p:spPr>
          <a:xfrm>
            <a:off x="724230" y="5316584"/>
            <a:ext cx="228600" cy="231962"/>
          </a:xfrm>
          <a:prstGeom prst="rect">
            <a:avLst/>
          </a:prstGeom>
        </p:spPr>
      </p:pic>
      <p:grpSp>
        <p:nvGrpSpPr>
          <p:cNvPr id="53" name="Group 52"/>
          <p:cNvGrpSpPr/>
          <p:nvPr/>
        </p:nvGrpSpPr>
        <p:grpSpPr>
          <a:xfrm>
            <a:off x="4306193" y="5653954"/>
            <a:ext cx="1087784" cy="274320"/>
            <a:chOff x="4306193" y="5441922"/>
            <a:chExt cx="1087784" cy="274320"/>
          </a:xfrm>
        </p:grpSpPr>
        <p:sp>
          <p:nvSpPr>
            <p:cNvPr id="54" name="TextBox 293"/>
            <p:cNvSpPr txBox="1"/>
            <p:nvPr/>
          </p:nvSpPr>
          <p:spPr>
            <a:xfrm>
              <a:off x="4675832" y="5472564"/>
              <a:ext cx="718145"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資料更新</a:t>
              </a:r>
              <a:endParaRPr lang="en-US" sz="1400" dirty="0">
                <a:solidFill>
                  <a:srgbClr val="000000"/>
                </a:solidFill>
                <a:ea typeface="Segoe UI" pitchFamily="34" charset="0"/>
                <a:cs typeface="Segoe UI" pitchFamily="34" charset="0"/>
              </a:endParaRPr>
            </a:p>
          </p:txBody>
        </p:sp>
        <p:sp>
          <p:nvSpPr>
            <p:cNvPr id="55"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56" name="Group 55"/>
          <p:cNvGrpSpPr/>
          <p:nvPr/>
        </p:nvGrpSpPr>
        <p:grpSpPr>
          <a:xfrm>
            <a:off x="4306193" y="4000048"/>
            <a:ext cx="908248" cy="268606"/>
            <a:chOff x="4306193" y="3788016"/>
            <a:chExt cx="908248" cy="268606"/>
          </a:xfrm>
        </p:grpSpPr>
        <p:sp>
          <p:nvSpPr>
            <p:cNvPr id="57" name="TextBox 293"/>
            <p:cNvSpPr txBox="1"/>
            <p:nvPr/>
          </p:nvSpPr>
          <p:spPr>
            <a:xfrm>
              <a:off x="4675832" y="3818658"/>
              <a:ext cx="5386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視覺化</a:t>
              </a:r>
              <a:endParaRPr lang="en-US" sz="1200" dirty="0">
                <a:solidFill>
                  <a:srgbClr val="000000"/>
                </a:solidFill>
                <a:ea typeface="Segoe UI" pitchFamily="34" charset="0"/>
                <a:cs typeface="Segoe UI" pitchFamily="34" charset="0"/>
              </a:endParaRPr>
            </a:p>
          </p:txBody>
        </p:sp>
        <p:sp>
          <p:nvSpPr>
            <p:cNvPr id="58" name="Freeform 57"/>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p:cNvGrpSpPr/>
          <p:nvPr/>
        </p:nvGrpSpPr>
        <p:grpSpPr>
          <a:xfrm>
            <a:off x="4305597" y="3448746"/>
            <a:ext cx="1267917" cy="274320"/>
            <a:chOff x="4305597" y="3236714"/>
            <a:chExt cx="1267917" cy="274320"/>
          </a:xfrm>
        </p:grpSpPr>
        <p:sp>
          <p:nvSpPr>
            <p:cNvPr id="60" name="TextBox 293"/>
            <p:cNvSpPr txBox="1"/>
            <p:nvPr/>
          </p:nvSpPr>
          <p:spPr>
            <a:xfrm>
              <a:off x="4675832" y="3268771"/>
              <a:ext cx="89768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即時儀表板</a:t>
              </a:r>
              <a:endParaRPr lang="en-US" sz="1400" dirty="0">
                <a:solidFill>
                  <a:srgbClr val="000000"/>
                </a:solidFill>
                <a:ea typeface="Segoe UI" pitchFamily="34" charset="0"/>
                <a:cs typeface="Segoe UI" pitchFamily="34" charset="0"/>
              </a:endParaRPr>
            </a:p>
          </p:txBody>
        </p:sp>
        <p:sp>
          <p:nvSpPr>
            <p:cNvPr id="61"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62" name="Group 61"/>
          <p:cNvGrpSpPr/>
          <p:nvPr/>
        </p:nvGrpSpPr>
        <p:grpSpPr>
          <a:xfrm>
            <a:off x="4306193" y="2846414"/>
            <a:ext cx="1087784" cy="290409"/>
            <a:chOff x="4306193" y="2634382"/>
            <a:chExt cx="1087784" cy="290409"/>
          </a:xfrm>
        </p:grpSpPr>
        <p:sp>
          <p:nvSpPr>
            <p:cNvPr id="63" name="Freeform 62"/>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64" name="TextBox 293"/>
            <p:cNvSpPr txBox="1"/>
            <p:nvPr/>
          </p:nvSpPr>
          <p:spPr>
            <a:xfrm>
              <a:off x="4675832" y="2664610"/>
              <a:ext cx="718145"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內容套件</a:t>
              </a:r>
              <a:endParaRPr lang="en-US" sz="1400" dirty="0">
                <a:solidFill>
                  <a:srgbClr val="000000"/>
                </a:solidFill>
                <a:ea typeface="Segoe UI" pitchFamily="34" charset="0"/>
                <a:cs typeface="Segoe UI" pitchFamily="34" charset="0"/>
              </a:endParaRPr>
            </a:p>
          </p:txBody>
        </p:sp>
      </p:grpSp>
      <p:sp>
        <p:nvSpPr>
          <p:cNvPr id="65" name="Left Bracket 64"/>
          <p:cNvSpPr/>
          <p:nvPr/>
        </p:nvSpPr>
        <p:spPr>
          <a:xfrm>
            <a:off x="4133759" y="3023431"/>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66" name="Group 65"/>
          <p:cNvGrpSpPr/>
          <p:nvPr/>
        </p:nvGrpSpPr>
        <p:grpSpPr>
          <a:xfrm>
            <a:off x="9011801" y="2870751"/>
            <a:ext cx="1267574" cy="274320"/>
            <a:chOff x="9011801" y="2831439"/>
            <a:chExt cx="1267574" cy="274320"/>
          </a:xfrm>
        </p:grpSpPr>
        <p:sp>
          <p:nvSpPr>
            <p:cNvPr id="67" name="TextBox 293"/>
            <p:cNvSpPr txBox="1"/>
            <p:nvPr/>
          </p:nvSpPr>
          <p:spPr>
            <a:xfrm>
              <a:off x="9381693" y="2847432"/>
              <a:ext cx="89768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分享與協作</a:t>
              </a:r>
              <a:endParaRPr lang="en-US" sz="1400" dirty="0">
                <a:solidFill>
                  <a:srgbClr val="000000"/>
                </a:solidFill>
                <a:ea typeface="Segoe UI" pitchFamily="34" charset="0"/>
                <a:cs typeface="Segoe UI" pitchFamily="34" charset="0"/>
              </a:endParaRPr>
            </a:p>
          </p:txBody>
        </p:sp>
        <p:sp>
          <p:nvSpPr>
            <p:cNvPr id="68" name="Freeform 67"/>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6395967" y="2874331"/>
            <a:ext cx="1425472" cy="232779"/>
            <a:chOff x="6395967" y="2662299"/>
            <a:chExt cx="1425472" cy="232779"/>
          </a:xfrm>
        </p:grpSpPr>
        <p:sp>
          <p:nvSpPr>
            <p:cNvPr id="70" name="TextBox 293"/>
            <p:cNvSpPr txBox="1"/>
            <p:nvPr/>
          </p:nvSpPr>
          <p:spPr>
            <a:xfrm>
              <a:off x="6744221" y="2679634"/>
              <a:ext cx="1077218"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自然語言查詢</a:t>
              </a:r>
              <a:endParaRPr lang="en-US" sz="1400" dirty="0">
                <a:solidFill>
                  <a:srgbClr val="000000"/>
                </a:solidFill>
                <a:ea typeface="Segoe UI" pitchFamily="34" charset="0"/>
                <a:cs typeface="Segoe UI" pitchFamily="34" charset="0"/>
              </a:endParaRPr>
            </a:p>
          </p:txBody>
        </p:sp>
        <p:sp>
          <p:nvSpPr>
            <p:cNvPr id="71" name="Oval Callout 70"/>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72" name="Group 71"/>
          <p:cNvGrpSpPr/>
          <p:nvPr/>
        </p:nvGrpSpPr>
        <p:grpSpPr>
          <a:xfrm>
            <a:off x="4306193" y="4576706"/>
            <a:ext cx="728712" cy="311845"/>
            <a:chOff x="4306193" y="4364674"/>
            <a:chExt cx="728712" cy="311845"/>
          </a:xfrm>
        </p:grpSpPr>
        <p:sp>
          <p:nvSpPr>
            <p:cNvPr id="73" name="TextBox 293"/>
            <p:cNvSpPr txBox="1"/>
            <p:nvPr/>
          </p:nvSpPr>
          <p:spPr>
            <a:xfrm>
              <a:off x="4675832" y="4391568"/>
              <a:ext cx="3590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報表</a:t>
              </a:r>
              <a:endParaRPr lang="en-US" sz="1200" dirty="0">
                <a:solidFill>
                  <a:srgbClr val="000000"/>
                </a:solidFill>
                <a:ea typeface="Segoe UI" pitchFamily="34" charset="0"/>
                <a:cs typeface="Segoe UI" pitchFamily="34" charset="0"/>
              </a:endParaRPr>
            </a:p>
          </p:txBody>
        </p:sp>
        <p:sp>
          <p:nvSpPr>
            <p:cNvPr id="74" name="Flowchart: Document 73"/>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5" name="Group 74"/>
          <p:cNvGrpSpPr/>
          <p:nvPr/>
        </p:nvGrpSpPr>
        <p:grpSpPr>
          <a:xfrm>
            <a:off x="3979430" y="4983550"/>
            <a:ext cx="1235011" cy="572464"/>
            <a:chOff x="3979430" y="4771518"/>
            <a:chExt cx="1235011" cy="572464"/>
          </a:xfrm>
        </p:grpSpPr>
        <p:sp>
          <p:nvSpPr>
            <p:cNvPr id="76" name="TextBox 293"/>
            <p:cNvSpPr txBox="1"/>
            <p:nvPr/>
          </p:nvSpPr>
          <p:spPr>
            <a:xfrm>
              <a:off x="4675832" y="4921262"/>
              <a:ext cx="5386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資料集</a:t>
              </a:r>
              <a:endParaRPr lang="en-US" sz="1400" dirty="0">
                <a:solidFill>
                  <a:srgbClr val="000000"/>
                </a:solidFill>
                <a:ea typeface="Segoe UI" pitchFamily="34" charset="0"/>
                <a:cs typeface="Segoe UI" pitchFamily="34" charset="0"/>
              </a:endParaRPr>
            </a:p>
          </p:txBody>
        </p:sp>
        <p:sp>
          <p:nvSpPr>
            <p:cNvPr id="77" name="TextBox 76"/>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78" name="Group 77"/>
          <p:cNvGrpSpPr/>
          <p:nvPr/>
        </p:nvGrpSpPr>
        <p:grpSpPr>
          <a:xfrm>
            <a:off x="6090885" y="3448746"/>
            <a:ext cx="5059237" cy="2459479"/>
            <a:chOff x="7018864" y="2257415"/>
            <a:chExt cx="5059237" cy="2459479"/>
          </a:xfrm>
        </p:grpSpPr>
        <p:grpSp>
          <p:nvGrpSpPr>
            <p:cNvPr id="79" name="Group 78"/>
            <p:cNvGrpSpPr/>
            <p:nvPr/>
          </p:nvGrpSpPr>
          <p:grpSpPr>
            <a:xfrm>
              <a:off x="7018864" y="2257415"/>
              <a:ext cx="5059237" cy="2459479"/>
              <a:chOff x="7018864" y="2257415"/>
              <a:chExt cx="5059237" cy="2459479"/>
            </a:xfrm>
          </p:grpSpPr>
          <p:grpSp>
            <p:nvGrpSpPr>
              <p:cNvPr id="81" name="Group 80"/>
              <p:cNvGrpSpPr>
                <a:grpSpLocks noChangeAspect="1"/>
              </p:cNvGrpSpPr>
              <p:nvPr/>
            </p:nvGrpSpPr>
            <p:grpSpPr>
              <a:xfrm>
                <a:off x="10432181" y="2257415"/>
                <a:ext cx="548640" cy="1042085"/>
                <a:chOff x="10286449" y="1529656"/>
                <a:chExt cx="917410" cy="1742525"/>
              </a:xfrm>
            </p:grpSpPr>
            <p:sp>
              <p:nvSpPr>
                <p:cNvPr id="92" name="Rounded Rectangle 91"/>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9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94" name="Picture 9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95"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82"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83" name="Group 82"/>
              <p:cNvGrpSpPr>
                <a:grpSpLocks noChangeAspect="1"/>
              </p:cNvGrpSpPr>
              <p:nvPr/>
            </p:nvGrpSpPr>
            <p:grpSpPr>
              <a:xfrm>
                <a:off x="10432181" y="3352369"/>
                <a:ext cx="1645920" cy="1132186"/>
                <a:chOff x="1117586" y="1978512"/>
                <a:chExt cx="2372574" cy="1629558"/>
              </a:xfrm>
            </p:grpSpPr>
            <p:pic>
              <p:nvPicPr>
                <p:cNvPr id="84" name="Picture 83"/>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85" name="Group 84"/>
                <p:cNvGrpSpPr/>
                <p:nvPr/>
              </p:nvGrpSpPr>
              <p:grpSpPr>
                <a:xfrm>
                  <a:off x="1307936" y="2212479"/>
                  <a:ext cx="1844519" cy="1136088"/>
                  <a:chOff x="1276066" y="3677905"/>
                  <a:chExt cx="2524835" cy="1555113"/>
                </a:xfrm>
              </p:grpSpPr>
              <p:pic>
                <p:nvPicPr>
                  <p:cNvPr id="90" name="Picture 8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91" name="Picture 9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86" name="Group 85"/>
                <p:cNvGrpSpPr/>
                <p:nvPr/>
              </p:nvGrpSpPr>
              <p:grpSpPr>
                <a:xfrm>
                  <a:off x="1117586" y="1978512"/>
                  <a:ext cx="2372574" cy="1629558"/>
                  <a:chOff x="1117586" y="1978512"/>
                  <a:chExt cx="2372574" cy="1629558"/>
                </a:xfrm>
              </p:grpSpPr>
              <p:sp>
                <p:nvSpPr>
                  <p:cNvPr id="8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88" name="Rectangle 87"/>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89" name="Picture 8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80" name="Picture 79"/>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332702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Application registration</a:t>
            </a:r>
            <a:endParaRPr lang="en-US" dirty="0"/>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AU" dirty="0"/>
              <a:t>An application can be registered with</a:t>
            </a:r>
          </a:p>
          <a:p>
            <a:pPr lvl="1"/>
            <a:r>
              <a:rPr lang="en-AU" dirty="0"/>
              <a:t>Power BI App Registration Tool at </a:t>
            </a:r>
            <a:r>
              <a:rPr lang="en-AU" dirty="0">
                <a:hlinkClick r:id="rId2"/>
              </a:rPr>
              <a:t>http://dev.powerbi.com/apps</a:t>
            </a:r>
            <a:r>
              <a:rPr lang="en-AU" dirty="0"/>
              <a:t>, or</a:t>
            </a:r>
          </a:p>
          <a:p>
            <a:pPr lvl="1"/>
            <a:r>
              <a:rPr lang="en-AU" dirty="0"/>
              <a:t>Azure Management Portal</a:t>
            </a:r>
          </a:p>
          <a:p>
            <a:r>
              <a:rPr lang="en-AU" dirty="0"/>
              <a:t>The Power BI App Registration Tool is the easiest option since there are just a few fields to fill in</a:t>
            </a:r>
          </a:p>
          <a:p>
            <a:r>
              <a:rPr lang="en-AU" dirty="0"/>
              <a:t>If you want to make changes to you app, this can only be done through the Azure Management Portal</a:t>
            </a:r>
          </a:p>
          <a:p>
            <a:endParaRPr lang="en-US" dirty="0"/>
          </a:p>
        </p:txBody>
      </p:sp>
    </p:spTree>
    <p:extLst>
      <p:ext uri="{BB962C8B-B14F-4D97-AF65-F5344CB8AC3E}">
        <p14:creationId xmlns:p14="http://schemas.microsoft.com/office/powerpoint/2010/main" val="253396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Authentication flow: Client application</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39309" y="1424167"/>
            <a:ext cx="6595025" cy="5063625"/>
          </a:xfrm>
          <a:prstGeom prst="rect">
            <a:avLst/>
          </a:prstGeom>
        </p:spPr>
      </p:pic>
    </p:spTree>
    <p:extLst>
      <p:ext uri="{BB962C8B-B14F-4D97-AF65-F5344CB8AC3E}">
        <p14:creationId xmlns:p14="http://schemas.microsoft.com/office/powerpoint/2010/main" val="190584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Authentication flow: Web application</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45622" y="1787961"/>
            <a:ext cx="7353340" cy="4381730"/>
          </a:xfrm>
          <a:prstGeom prst="rect">
            <a:avLst/>
          </a:prstGeom>
        </p:spPr>
      </p:pic>
    </p:spTree>
    <p:extLst>
      <p:ext uri="{BB962C8B-B14F-4D97-AF65-F5344CB8AC3E}">
        <p14:creationId xmlns:p14="http://schemas.microsoft.com/office/powerpoint/2010/main" val="41895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Operations</a:t>
            </a:r>
            <a:endParaRPr lang="en-US" dirty="0"/>
          </a:p>
        </p:txBody>
      </p:sp>
      <p:graphicFrame>
        <p:nvGraphicFramePr>
          <p:cNvPr id="6" name="Table 5"/>
          <p:cNvGraphicFramePr>
            <a:graphicFrameLocks noGrp="1"/>
          </p:cNvGraphicFramePr>
          <p:nvPr>
            <p:extLst/>
          </p:nvPr>
        </p:nvGraphicFramePr>
        <p:xfrm>
          <a:off x="449006" y="1820879"/>
          <a:ext cx="11231717" cy="4495760"/>
        </p:xfrm>
        <a:graphic>
          <a:graphicData uri="http://schemas.openxmlformats.org/drawingml/2006/table">
            <a:tbl>
              <a:tblPr firstRow="1" bandRow="1">
                <a:tableStyleId>{F5AB1C69-6EDB-4FF4-983F-18BD219EF322}</a:tableStyleId>
              </a:tblPr>
              <a:tblGrid>
                <a:gridCol w="3119142">
                  <a:extLst>
                    <a:ext uri="{9D8B030D-6E8A-4147-A177-3AD203B41FA5}">
                      <a16:colId xmlns:a16="http://schemas.microsoft.com/office/drawing/2014/main" val="20000"/>
                    </a:ext>
                  </a:extLst>
                </a:gridCol>
                <a:gridCol w="1033669">
                  <a:extLst>
                    <a:ext uri="{9D8B030D-6E8A-4147-A177-3AD203B41FA5}">
                      <a16:colId xmlns:a16="http://schemas.microsoft.com/office/drawing/2014/main" val="20001"/>
                    </a:ext>
                  </a:extLst>
                </a:gridCol>
                <a:gridCol w="7078906">
                  <a:extLst>
                    <a:ext uri="{9D8B030D-6E8A-4147-A177-3AD203B41FA5}">
                      <a16:colId xmlns:a16="http://schemas.microsoft.com/office/drawing/2014/main" val="20002"/>
                    </a:ext>
                  </a:extLst>
                </a:gridCol>
              </a:tblGrid>
              <a:tr h="370840">
                <a:tc>
                  <a:txBody>
                    <a:bodyPr/>
                    <a:lstStyle/>
                    <a:p>
                      <a:r>
                        <a:rPr lang="en-AU" sz="1600" dirty="0"/>
                        <a:t>Operation</a:t>
                      </a:r>
                      <a:endParaRPr lang="en-US" sz="1600" dirty="0"/>
                    </a:p>
                  </a:txBody>
                  <a:tcPr/>
                </a:tc>
                <a:tc>
                  <a:txBody>
                    <a:bodyPr/>
                    <a:lstStyle/>
                    <a:p>
                      <a:r>
                        <a:rPr lang="en-AU" sz="1600" dirty="0"/>
                        <a:t>Method</a:t>
                      </a:r>
                      <a:endParaRPr lang="en-US" sz="1600" dirty="0"/>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AU" sz="1600" dirty="0"/>
                        <a:t>List</a:t>
                      </a:r>
                      <a:r>
                        <a:rPr lang="en-AU" sz="1600" baseline="0" dirty="0"/>
                        <a:t> all </a:t>
                      </a:r>
                      <a:r>
                        <a:rPr lang="en-AU" sz="1600" dirty="0"/>
                        <a:t>datasets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dataset objects that includes a name and dataset ID</a:t>
                      </a:r>
                      <a:endParaRPr lang="en-US" sz="1600" dirty="0"/>
                    </a:p>
                  </a:txBody>
                  <a:tcPr/>
                </a:tc>
                <a:extLst>
                  <a:ext uri="{0D108BD9-81ED-4DB2-BD59-A6C34878D82A}">
                    <a16:rowId xmlns:a16="http://schemas.microsoft.com/office/drawing/2014/main" val="10001"/>
                  </a:ext>
                </a:extLst>
              </a:tr>
              <a:tr h="370840">
                <a:tc>
                  <a:txBody>
                    <a:bodyPr/>
                    <a:lstStyle/>
                    <a:p>
                      <a:r>
                        <a:rPr lang="en-AU" sz="1600" dirty="0"/>
                        <a:t>Create a dataset</a:t>
                      </a:r>
                      <a:endParaRPr lang="en-US" sz="1600" dirty="0"/>
                    </a:p>
                  </a:txBody>
                  <a:tcPr/>
                </a:tc>
                <a:tc>
                  <a:txBody>
                    <a:bodyPr/>
                    <a:lstStyle/>
                    <a:p>
                      <a:r>
                        <a:rPr lang="en-AU" sz="1600" dirty="0"/>
                        <a:t>POST</a:t>
                      </a:r>
                      <a:endParaRPr lang="en-US" sz="1600" dirty="0"/>
                    </a:p>
                  </a:txBody>
                  <a:tcPr/>
                </a:tc>
                <a:tc>
                  <a:txBody>
                    <a:bodyPr/>
                    <a:lstStyle/>
                    <a:p>
                      <a:r>
                        <a:rPr lang="en-US" sz="1600" dirty="0"/>
                        <a:t>Creates a new dataset with the schema definition that is in the JSON body, and returns the dataset ID and the properties of the objects created</a:t>
                      </a:r>
                    </a:p>
                  </a:txBody>
                  <a:tcPr/>
                </a:tc>
                <a:extLst>
                  <a:ext uri="{0D108BD9-81ED-4DB2-BD59-A6C34878D82A}">
                    <a16:rowId xmlns:a16="http://schemas.microsoft.com/office/drawing/2014/main" val="10002"/>
                  </a:ext>
                </a:extLst>
              </a:tr>
              <a:tr h="370840">
                <a:tc>
                  <a:txBody>
                    <a:bodyPr/>
                    <a:lstStyle/>
                    <a:p>
                      <a:r>
                        <a:rPr lang="en-AU" sz="1600" dirty="0"/>
                        <a:t>List all tables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tables for the specified dataset</a:t>
                      </a:r>
                      <a:endParaRPr lang="en-US" sz="1600" dirty="0"/>
                    </a:p>
                  </a:txBody>
                  <a:tcPr/>
                </a:tc>
                <a:extLst>
                  <a:ext uri="{0D108BD9-81ED-4DB2-BD59-A6C34878D82A}">
                    <a16:rowId xmlns:a16="http://schemas.microsoft.com/office/drawing/2014/main" val="10003"/>
                  </a:ext>
                </a:extLst>
              </a:tr>
              <a:tr h="37080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Update an existing table schema</a:t>
                      </a:r>
                      <a:endParaRPr lang="en-US" sz="1600" dirty="0"/>
                    </a:p>
                  </a:txBody>
                  <a:tcPr/>
                </a:tc>
                <a:tc>
                  <a:txBody>
                    <a:bodyPr/>
                    <a:lstStyle/>
                    <a:p>
                      <a:r>
                        <a:rPr lang="en-AU" sz="1600" dirty="0"/>
                        <a:t>PUT</a:t>
                      </a:r>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r h="370840">
                <a:tc>
                  <a:txBody>
                    <a:bodyPr/>
                    <a:lstStyle/>
                    <a:p>
                      <a:r>
                        <a:rPr lang="en-AU" sz="1600" dirty="0"/>
                        <a:t>Add rows to a table in a dataset</a:t>
                      </a:r>
                      <a:endParaRPr lang="en-US" sz="1600" dirty="0"/>
                    </a:p>
                  </a:txBody>
                  <a:tcPr/>
                </a:tc>
                <a:tc>
                  <a:txBody>
                    <a:bodyPr/>
                    <a:lstStyle/>
                    <a:p>
                      <a:r>
                        <a:rPr lang="en-AU" sz="1600" dirty="0"/>
                        <a:t>POST</a:t>
                      </a:r>
                      <a:endParaRPr lang="en-US" sz="1600" dirty="0"/>
                    </a:p>
                  </a:txBody>
                  <a:tcPr/>
                </a:tc>
                <a:tc>
                  <a:txBody>
                    <a:bodyPr/>
                    <a:lstStyle/>
                    <a:p>
                      <a:endParaRPr lang="en-US" sz="1600" dirty="0"/>
                    </a:p>
                  </a:txBody>
                  <a:tcPr/>
                </a:tc>
                <a:extLst>
                  <a:ext uri="{0D108BD9-81ED-4DB2-BD59-A6C34878D82A}">
                    <a16:rowId xmlns:a16="http://schemas.microsoft.com/office/drawing/2014/main" val="10005"/>
                  </a:ext>
                </a:extLst>
              </a:tr>
              <a:tr h="370840">
                <a:tc>
                  <a:txBody>
                    <a:bodyPr/>
                    <a:lstStyle/>
                    <a:p>
                      <a:r>
                        <a:rPr lang="en-AU" sz="1600" dirty="0"/>
                        <a:t>Clear the rows in a table</a:t>
                      </a:r>
                      <a:endParaRPr lang="en-US" sz="1600" dirty="0"/>
                    </a:p>
                  </a:txBody>
                  <a:tcPr/>
                </a:tc>
                <a:tc>
                  <a:txBody>
                    <a:bodyPr/>
                    <a:lstStyle/>
                    <a:p>
                      <a:r>
                        <a:rPr lang="en-AU" sz="1600" dirty="0"/>
                        <a:t>DELETE</a:t>
                      </a:r>
                      <a:endParaRPr lang="en-US" sz="1600" dirty="0"/>
                    </a:p>
                  </a:txBody>
                  <a:tcPr/>
                </a:tc>
                <a:tc>
                  <a:txBody>
                    <a:bodyPr/>
                    <a:lstStyle/>
                    <a:p>
                      <a:endParaRPr lang="en-US" sz="1600" dirty="0"/>
                    </a:p>
                  </a:txBody>
                  <a:tcPr/>
                </a:tc>
                <a:extLst>
                  <a:ext uri="{0D108BD9-81ED-4DB2-BD59-A6C34878D82A}">
                    <a16:rowId xmlns:a16="http://schemas.microsoft.com/office/drawing/2014/main" val="10006"/>
                  </a:ext>
                </a:extLst>
              </a:tr>
              <a:tr h="370840">
                <a:tc>
                  <a:txBody>
                    <a:bodyPr/>
                    <a:lstStyle/>
                    <a:p>
                      <a:r>
                        <a:rPr lang="en-AU" sz="1600" dirty="0"/>
                        <a:t>List all groups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the groups of</a:t>
                      </a:r>
                      <a:r>
                        <a:rPr lang="en-US" sz="1600" baseline="0" dirty="0">
                          <a:effectLst/>
                        </a:rPr>
                        <a:t> which</a:t>
                      </a:r>
                      <a:r>
                        <a:rPr lang="en-US" sz="1600" dirty="0">
                          <a:effectLst/>
                        </a:rPr>
                        <a:t> the user is a member</a:t>
                      </a:r>
                      <a:endParaRPr lang="en-US" sz="1600" dirty="0"/>
                    </a:p>
                  </a:txBody>
                  <a:tcPr/>
                </a:tc>
                <a:extLst>
                  <a:ext uri="{0D108BD9-81ED-4DB2-BD59-A6C34878D82A}">
                    <a16:rowId xmlns:a16="http://schemas.microsoft.com/office/drawing/2014/main" val="10007"/>
                  </a:ext>
                </a:extLst>
              </a:tr>
              <a:tr h="370840">
                <a:tc>
                  <a:txBody>
                    <a:bodyPr/>
                    <a:lstStyle/>
                    <a:p>
                      <a:r>
                        <a:rPr lang="en-US" sz="1600" dirty="0"/>
                        <a:t>List all dashboards</a:t>
                      </a:r>
                    </a:p>
                  </a:txBody>
                  <a:tcPr/>
                </a:tc>
                <a:tc>
                  <a:txBody>
                    <a:bodyPr/>
                    <a:lstStyle/>
                    <a:p>
                      <a:r>
                        <a:rPr lang="en-US" sz="1600" dirty="0"/>
                        <a:t>GET</a:t>
                      </a:r>
                    </a:p>
                  </a:txBody>
                  <a:tcPr/>
                </a:tc>
                <a:tc>
                  <a:txBody>
                    <a:bodyPr/>
                    <a:lstStyle/>
                    <a:p>
                      <a:r>
                        <a:rPr lang="en-US" sz="1600" dirty="0"/>
                        <a:t>(In preview)</a:t>
                      </a:r>
                    </a:p>
                  </a:txBody>
                  <a:tcPr/>
                </a:tc>
                <a:extLst>
                  <a:ext uri="{0D108BD9-81ED-4DB2-BD59-A6C34878D82A}">
                    <a16:rowId xmlns:a16="http://schemas.microsoft.com/office/drawing/2014/main" val="10008"/>
                  </a:ext>
                </a:extLst>
              </a:tr>
              <a:tr h="370840">
                <a:tc>
                  <a:txBody>
                    <a:bodyPr/>
                    <a:lstStyle/>
                    <a:p>
                      <a:r>
                        <a:rPr lang="en-US" sz="1600" dirty="0"/>
                        <a:t>List all tiles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a:t>
                      </a:r>
                      <a:r>
                        <a:rPr lang="en-US" sz="1600" dirty="0">
                          <a:effectLst/>
                        </a:rPr>
                        <a:t>Returns a JSON list of tiles for the specified dashboard.</a:t>
                      </a:r>
                      <a:r>
                        <a:rPr lang="en-US" sz="1600" baseline="0" dirty="0">
                          <a:effectLst/>
                        </a:rPr>
                        <a:t> </a:t>
                      </a:r>
                      <a:endParaRPr lang="en-US" sz="1600" dirty="0"/>
                    </a:p>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Use this method to retrieve the embed URL.</a:t>
                      </a:r>
                    </a:p>
                  </a:txBody>
                  <a:tcPr/>
                </a:tc>
                <a:extLst>
                  <a:ext uri="{0D108BD9-81ED-4DB2-BD59-A6C34878D82A}">
                    <a16:rowId xmlns:a16="http://schemas.microsoft.com/office/drawing/2014/main" val="10009"/>
                  </a:ext>
                </a:extLst>
              </a:tr>
              <a:tr h="370840">
                <a:tc>
                  <a:txBody>
                    <a:bodyPr/>
                    <a:lstStyle/>
                    <a:p>
                      <a:r>
                        <a:rPr lang="en-US" sz="1600" dirty="0"/>
                        <a:t>List all reports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Use this method to retrieve the embed URL</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38502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Example: List all datasets</a:t>
            </a:r>
            <a:endParaRPr lang="en-US" dirty="0"/>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AU" sz="2400" dirty="0">
              <a:latin typeface="Consolas" panose="020B0609020204030204" pitchFamily="49" charset="0"/>
              <a:cs typeface="Consolas" panose="020B0609020204030204" pitchFamily="49" charset="0"/>
            </a:endParaRPr>
          </a:p>
          <a:p>
            <a:endParaRPr lang="en-AU" sz="2400" dirty="0">
              <a:latin typeface="Consolas" panose="020B0609020204030204" pitchFamily="49" charset="0"/>
              <a:cs typeface="Consolas" panose="020B0609020204030204" pitchFamily="49" charset="0"/>
            </a:endParaRPr>
          </a:p>
          <a:p>
            <a:endParaRPr lang="en-US" sz="24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nvPr>
        </p:nvGraphicFramePr>
        <p:xfrm>
          <a:off x="1386348" y="1787308"/>
          <a:ext cx="10333703" cy="119380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val="10000"/>
                  </a:ext>
                </a:extLst>
              </a:tr>
              <a:tr h="370840">
                <a:tc>
                  <a:txBody>
                    <a:bodyPr/>
                    <a:lstStyle/>
                    <a:p>
                      <a:r>
                        <a:rPr lang="en-US" sz="1600" dirty="0">
                          <a:latin typeface="Consolas" panose="020B0609020204030204" pitchFamily="49" charset="0"/>
                          <a:cs typeface="Consolas" panose="020B0609020204030204" pitchFamily="49" charset="0"/>
                        </a:rPr>
                        <a:t>GET https://api.powerbi.com/v1.0/myorg/datasets HTTP/1.1</a:t>
                      </a:r>
                    </a:p>
                    <a:p>
                      <a:r>
                        <a:rPr lang="en-US" sz="1600" dirty="0">
                          <a:latin typeface="Consolas" panose="020B0609020204030204" pitchFamily="49" charset="0"/>
                          <a:cs typeface="Consolas" panose="020B0609020204030204" pitchFamily="49" charset="0"/>
                        </a:rPr>
                        <a:t>Authorization: Bearer {AAD Token}</a:t>
                      </a:r>
                    </a:p>
                    <a:p>
                      <a:r>
                        <a:rPr lang="en-US" sz="1600" dirty="0">
                          <a:latin typeface="Consolas" panose="020B0609020204030204" pitchFamily="49" charset="0"/>
                          <a:cs typeface="Consolas" panose="020B0609020204030204" pitchFamily="49" charset="0"/>
                        </a:rPr>
                        <a:t>Content-Type: application/json; charset=utf-8</a:t>
                      </a:r>
                      <a:endParaRPr lang="en-US" sz="1600" dirty="0"/>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nvPr>
        </p:nvGraphicFramePr>
        <p:xfrm>
          <a:off x="1386348" y="3123855"/>
          <a:ext cx="10333703" cy="33883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Response</a:t>
                      </a:r>
                      <a:endParaRPr lang="en-US" dirty="0"/>
                    </a:p>
                  </a:txBody>
                  <a:tcPr/>
                </a:tc>
                <a:extLst>
                  <a:ext uri="{0D108BD9-81ED-4DB2-BD59-A6C34878D82A}">
                    <a16:rowId xmlns:a16="http://schemas.microsoft.com/office/drawing/2014/main" val="10000"/>
                  </a:ext>
                </a:extLst>
              </a:tr>
              <a:tr h="370840">
                <a:tc>
                  <a:txBody>
                    <a:bodyPr/>
                    <a:lstStyle/>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"datasets":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"2C0CCF12-A369-4985-A643-0995C249D5B9",</a:t>
                      </a:r>
                    </a:p>
                    <a:p>
                      <a:r>
                        <a:rPr lang="en-US" sz="1600" dirty="0">
                          <a:latin typeface="Consolas" panose="020B0609020204030204" pitchFamily="49" charset="0"/>
                          <a:cs typeface="Consolas" panose="020B0609020204030204" pitchFamily="49" charset="0"/>
                        </a:rPr>
                        <a:t>      "name": "Music"</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"C446840B-94AD-4B23-8896-C276E69B8FAA",</a:t>
                      </a:r>
                    </a:p>
                    <a:p>
                      <a:r>
                        <a:rPr lang="en-US" sz="1600" dirty="0">
                          <a:latin typeface="Consolas" panose="020B0609020204030204" pitchFamily="49" charset="0"/>
                          <a:cs typeface="Consolas" panose="020B0609020204030204" pitchFamily="49" charset="0"/>
                        </a:rPr>
                        <a:t>      "name": "SalesMarketing"</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7"/>
          <p:cNvSpPr>
            <a:spLocks noEditPoints="1"/>
          </p:cNvSpPr>
          <p:nvPr/>
        </p:nvSpPr>
        <p:spPr bwMode="auto">
          <a:xfrm flipH="1">
            <a:off x="576756" y="3201716"/>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2729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000" fill="hold"/>
                                        <p:tgtEl>
                                          <p:spTgt spid="11"/>
                                        </p:tgtEl>
                                        <p:attrNameLst>
                                          <p:attrName>ppt_x</p:attrName>
                                        </p:attrNameLst>
                                      </p:cBhvr>
                                      <p:tavLst>
                                        <p:tav tm="0">
                                          <p:val>
                                            <p:strVal val="1+#ppt_w/2"/>
                                          </p:val>
                                        </p:tav>
                                        <p:tav tm="100000">
                                          <p:val>
                                            <p:strVal val="#ppt_x"/>
                                          </p:val>
                                        </p:tav>
                                      </p:tavLst>
                                    </p:anim>
                                    <p:anim calcmode="lin" valueType="num">
                                      <p:cBhvr additive="base">
                                        <p:cTn id="18" dur="10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1+#ppt_w/2"/>
                                          </p:val>
                                        </p:tav>
                                        <p:tav tm="100000">
                                          <p:val>
                                            <p:strVal val="#ppt_x"/>
                                          </p:val>
                                        </p:tav>
                                      </p:tavLst>
                                    </p:anim>
                                    <p:anim calcmode="lin" valueType="num">
                                      <p:cBhvr additive="base">
                                        <p:cTn id="2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Example: Add a row to a table in a dataset</a:t>
            </a:r>
            <a:endParaRPr lang="en-US" dirty="0"/>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AU" sz="2400" dirty="0">
              <a:latin typeface="Consolas" panose="020B0609020204030204" pitchFamily="49" charset="0"/>
              <a:cs typeface="Consolas" panose="020B0609020204030204" pitchFamily="49" charset="0"/>
            </a:endParaRPr>
          </a:p>
          <a:p>
            <a:endParaRPr lang="en-AU" sz="2400" dirty="0">
              <a:latin typeface="Consolas" panose="020B0609020204030204" pitchFamily="49" charset="0"/>
              <a:cs typeface="Consolas" panose="020B0609020204030204" pitchFamily="49" charset="0"/>
            </a:endParaRPr>
          </a:p>
          <a:p>
            <a:endParaRPr lang="en-US" sz="24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nvPr>
        </p:nvGraphicFramePr>
        <p:xfrm>
          <a:off x="1386348" y="1787308"/>
          <a:ext cx="10333703" cy="46075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val="10000"/>
                  </a:ext>
                </a:extLst>
              </a:tr>
              <a:tr h="370840">
                <a:tc>
                  <a:txBody>
                    <a:bodyPr/>
                    <a:lstStyle/>
                    <a:p>
                      <a:pPr>
                        <a:tabLst>
                          <a:tab pos="354013" algn="l"/>
                        </a:tabLst>
                      </a:pPr>
                      <a:r>
                        <a:rPr lang="en-US" sz="1600" dirty="0">
                          <a:latin typeface="Consolas" panose="020B0609020204030204" pitchFamily="49" charset="0"/>
                          <a:cs typeface="Consolas" panose="020B0609020204030204" pitchFamily="49" charset="0"/>
                        </a:rPr>
                        <a:t>POST https://api.powerbi.com/v1.0/myorg/datasets/2C0CCF12-A369-4985-A643-0995C249D5B9</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/Tables/Product/Rows HTTP/1.1</a:t>
                      </a:r>
                    </a:p>
                    <a:p>
                      <a:pPr>
                        <a:tabLst>
                          <a:tab pos="354013" algn="l"/>
                        </a:tabLst>
                      </a:pPr>
                      <a:r>
                        <a:rPr lang="en-US" sz="1600" dirty="0">
                          <a:latin typeface="Consolas" panose="020B0609020204030204" pitchFamily="49" charset="0"/>
                          <a:cs typeface="Consolas" panose="020B0609020204030204" pitchFamily="49" charset="0"/>
                        </a:rPr>
                        <a:t>Authorization: Bearer {AAD Token}</a:t>
                      </a:r>
                    </a:p>
                    <a:p>
                      <a:pPr marL="0" marR="0" indent="0" algn="l" defTabSz="914367" rtl="0" eaLnBrk="1" fontAlgn="auto" latinLnBrk="0" hangingPunct="1">
                        <a:lnSpc>
                          <a:spcPct val="100000"/>
                        </a:lnSpc>
                        <a:spcBef>
                          <a:spcPts val="0"/>
                        </a:spcBef>
                        <a:spcAft>
                          <a:spcPts val="0"/>
                        </a:spcAft>
                        <a:buClrTx/>
                        <a:buSzTx/>
                        <a:buFontTx/>
                        <a:buNone/>
                        <a:tabLst>
                          <a:tab pos="354013" algn="l"/>
                        </a:tabLst>
                        <a:defRPr/>
                      </a:pPr>
                      <a:r>
                        <a:rPr lang="en-US" sz="1600" dirty="0">
                          <a:latin typeface="Consolas" panose="020B0609020204030204" pitchFamily="49" charset="0"/>
                          <a:cs typeface="Consolas" panose="020B0609020204030204" pitchFamily="49" charset="0"/>
                        </a:rPr>
                        <a:t>Content-Type: application/json; charset=utf-8</a:t>
                      </a:r>
                      <a:endParaRPr lang="en-US" sz="1600" dirty="0"/>
                    </a:p>
                    <a:p>
                      <a:pPr>
                        <a:tabLst>
                          <a:tab pos="354013" algn="l"/>
                        </a:tabLst>
                      </a:pPr>
                      <a:endParaRPr lang="en-AU" sz="1600" dirty="0">
                        <a:latin typeface="Consolas" panose="020B0609020204030204" pitchFamily="49" charset="0"/>
                        <a:cs typeface="Consolas" panose="020B0609020204030204" pitchFamily="49" charset="0"/>
                      </a:endParaRPr>
                    </a:p>
                    <a:p>
                      <a:pPr>
                        <a:tabLst>
                          <a:tab pos="354013" algn="l"/>
                        </a:tabLst>
                      </a:pPr>
                      <a:r>
                        <a:rPr lang="en-US" sz="1600" dirty="0">
                          <a:latin typeface="Consolas" panose="020B0609020204030204" pitchFamily="49" charset="0"/>
                          <a:cs typeface="Consolas" panose="020B0609020204030204" pitchFamily="49" charset="0"/>
                        </a:rPr>
                        <a:t>{</a:t>
                      </a:r>
                    </a:p>
                    <a:p>
                      <a:pPr>
                        <a:tabLst>
                          <a:tab pos="354013" algn="l"/>
                        </a:tabLst>
                      </a:pPr>
                      <a:r>
                        <a:rPr lang="en-US" sz="1600" dirty="0">
                          <a:latin typeface="Consolas" panose="020B0609020204030204" pitchFamily="49" charset="0"/>
                          <a:cs typeface="Consolas" panose="020B0609020204030204" pitchFamily="49" charset="0"/>
                        </a:rPr>
                        <a:t>   "rows":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"ProductID":1,</a:t>
                      </a:r>
                    </a:p>
                    <a:p>
                      <a:pPr>
                        <a:tabLst>
                          <a:tab pos="354013" algn="l"/>
                        </a:tabLst>
                      </a:pPr>
                      <a:r>
                        <a:rPr lang="en-US" sz="1600" dirty="0">
                          <a:latin typeface="Consolas" panose="020B0609020204030204" pitchFamily="49" charset="0"/>
                          <a:cs typeface="Consolas" panose="020B0609020204030204" pitchFamily="49" charset="0"/>
                        </a:rPr>
                        <a:t>            "Name":"Adjustable Race",</a:t>
                      </a:r>
                    </a:p>
                    <a:p>
                      <a:pPr>
                        <a:tabLst>
                          <a:tab pos="354013" algn="l"/>
                        </a:tabLst>
                      </a:pPr>
                      <a:r>
                        <a:rPr lang="en-US" sz="1600" dirty="0">
                          <a:latin typeface="Consolas" panose="020B0609020204030204" pitchFamily="49" charset="0"/>
                          <a:cs typeface="Consolas" panose="020B0609020204030204" pitchFamily="49" charset="0"/>
                        </a:rPr>
                        <a:t>            "Category":"Components",</a:t>
                      </a:r>
                    </a:p>
                    <a:p>
                      <a:pPr>
                        <a:tabLst>
                          <a:tab pos="354013" algn="l"/>
                        </a:tabLst>
                      </a:pPr>
                      <a:r>
                        <a:rPr lang="en-US" sz="1600" dirty="0">
                          <a:latin typeface="Consolas" panose="020B0609020204030204" pitchFamily="49" charset="0"/>
                          <a:cs typeface="Consolas" panose="020B0609020204030204" pitchFamily="49" charset="0"/>
                        </a:rPr>
                        <a:t>            "IsCompete":true,</a:t>
                      </a:r>
                    </a:p>
                    <a:p>
                      <a:pPr>
                        <a:tabLst>
                          <a:tab pos="354013" algn="l"/>
                        </a:tabLst>
                      </a:pPr>
                      <a:r>
                        <a:rPr lang="en-US" sz="1600" dirty="0">
                          <a:latin typeface="Consolas" panose="020B0609020204030204" pitchFamily="49" charset="0"/>
                          <a:cs typeface="Consolas" panose="020B0609020204030204" pitchFamily="49" charset="0"/>
                        </a:rPr>
                        <a:t>            "ManufacturedOn":"07/30/2014"</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601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Power BI REST API</a:t>
            </a:r>
            <a:endParaRPr lang="en-US" dirty="0"/>
          </a:p>
        </p:txBody>
      </p:sp>
      <p:sp>
        <p:nvSpPr>
          <p:cNvPr id="3" name="Content Placeholder 2"/>
          <p:cNvSpPr>
            <a:spLocks noGrp="1"/>
          </p:cNvSpPr>
          <p:nvPr>
            <p:ph sz="quarter" idx="10"/>
          </p:nvPr>
        </p:nvSpPr>
        <p:spPr/>
        <p:txBody>
          <a:bodyPr/>
          <a:lstStyle/>
          <a:p>
            <a:r>
              <a:rPr lang="en-AU" dirty="0"/>
              <a:t>Restrictions</a:t>
            </a:r>
            <a:endParaRPr lang="en-US" dirty="0"/>
          </a:p>
        </p:txBody>
      </p:sp>
      <p:sp>
        <p:nvSpPr>
          <p:cNvPr id="4" name="Text Placeholder 3"/>
          <p:cNvSpPr>
            <a:spLocks noGrp="1"/>
          </p:cNvSpPr>
          <p:nvPr>
            <p:ph type="body" sz="quarter" idx="11"/>
          </p:nvPr>
        </p:nvSpPr>
        <p:spPr/>
        <p:txBody>
          <a:bodyPr>
            <a:normAutofit/>
          </a:bodyPr>
          <a:lstStyle/>
          <a:p>
            <a:r>
              <a:rPr lang="en-AU" dirty="0"/>
              <a:t>Maximum rows per single push: 10K</a:t>
            </a:r>
          </a:p>
          <a:p>
            <a:pPr lvl="1"/>
            <a:r>
              <a:rPr lang="en-AU" dirty="0"/>
              <a:t>Note that ingestion rates are restricted by license:</a:t>
            </a:r>
          </a:p>
          <a:p>
            <a:pPr lvl="2"/>
            <a:r>
              <a:rPr lang="en-AU" b="1" dirty="0"/>
              <a:t>Power BI </a:t>
            </a:r>
            <a:r>
              <a:rPr lang="en-AU" dirty="0"/>
              <a:t>license: 10K rows/hour</a:t>
            </a:r>
          </a:p>
          <a:p>
            <a:pPr lvl="2"/>
            <a:r>
              <a:rPr lang="en-AU" b="1" dirty="0"/>
              <a:t>Power BI Pro </a:t>
            </a:r>
            <a:r>
              <a:rPr lang="en-AU" dirty="0"/>
              <a:t>license : 1M rows/hour</a:t>
            </a:r>
          </a:p>
          <a:p>
            <a:r>
              <a:rPr lang="en-AU" dirty="0"/>
              <a:t>Maximum rows per table: 5M</a:t>
            </a:r>
          </a:p>
          <a:p>
            <a:pPr lvl="1"/>
            <a:r>
              <a:rPr lang="en-AU" dirty="0"/>
              <a:t>A dataset is defined with a retention policy:</a:t>
            </a:r>
          </a:p>
          <a:p>
            <a:pPr lvl="2"/>
            <a:r>
              <a:rPr lang="en-AU" b="1" dirty="0"/>
              <a:t>none</a:t>
            </a:r>
            <a:r>
              <a:rPr lang="en-AU" dirty="0"/>
              <a:t>: Rows will be collected to the limit</a:t>
            </a:r>
          </a:p>
          <a:p>
            <a:pPr lvl="2"/>
            <a:r>
              <a:rPr lang="en-AU" b="1" dirty="0"/>
              <a:t>basicFIFO</a:t>
            </a:r>
            <a:r>
              <a:rPr lang="en-AU" dirty="0"/>
              <a:t>: Will keep up to 200K rows, </a:t>
            </a:r>
            <a:r>
              <a:rPr lang="en-US" dirty="0"/>
              <a:t>and remove the oldest rows as new rows are added</a:t>
            </a:r>
            <a:endParaRPr lang="en-AU" dirty="0"/>
          </a:p>
          <a:p>
            <a:r>
              <a:rPr lang="en-AU" dirty="0"/>
              <a:t>Maximum pending requests: 5</a:t>
            </a:r>
            <a:endParaRPr lang="en-US" dirty="0"/>
          </a:p>
        </p:txBody>
      </p:sp>
    </p:spTree>
    <p:extLst>
      <p:ext uri="{BB962C8B-B14F-4D97-AF65-F5344CB8AC3E}">
        <p14:creationId xmlns:p14="http://schemas.microsoft.com/office/powerpoint/2010/main" val="260163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Integrate Power BI</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AU" dirty="0"/>
              <a:t>Integrate a Power BI tile or report into an app with an </a:t>
            </a:r>
            <a:r>
              <a:rPr lang="en-AU" dirty="0" err="1"/>
              <a:t>IFrame</a:t>
            </a:r>
            <a:r>
              <a:rPr lang="en-AU" dirty="0"/>
              <a:t> HTML element</a:t>
            </a:r>
          </a:p>
          <a:p>
            <a:pPr lvl="1"/>
            <a:r>
              <a:rPr lang="en-AU" dirty="0"/>
              <a:t>For example, create a custom mobile app to display real-time Power BI tiles and reports on the user’s mobile device</a:t>
            </a:r>
          </a:p>
          <a:p>
            <a:r>
              <a:rPr lang="en-AU" dirty="0"/>
              <a:t>Use the REST API to retrieve the embed URL</a:t>
            </a:r>
          </a:p>
          <a:p>
            <a:r>
              <a:rPr lang="en-AU" dirty="0"/>
              <a:t>Once embedded, a click event handler can be added to enable navigation to the dashboard</a:t>
            </a:r>
          </a:p>
          <a:p>
            <a:r>
              <a:rPr lang="en-AU" dirty="0"/>
              <a:t>This capability is presently in preview</a:t>
            </a:r>
            <a:endParaRPr lang="en-US" dirty="0"/>
          </a:p>
        </p:txBody>
      </p:sp>
    </p:spTree>
    <p:extLst>
      <p:ext uri="{BB962C8B-B14F-4D97-AF65-F5344CB8AC3E}">
        <p14:creationId xmlns:p14="http://schemas.microsoft.com/office/powerpoint/2010/main" val="278292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Custom visuals</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AU" dirty="0"/>
              <a:t>Developers can develop custom visuals for use in Power BI solutions</a:t>
            </a:r>
          </a:p>
          <a:p>
            <a:r>
              <a:rPr lang="en-AU" dirty="0"/>
              <a:t>To help developers get started, Microsoft has published the code for all of their visualizations</a:t>
            </a:r>
          </a:p>
          <a:p>
            <a:pPr lvl="1"/>
            <a:r>
              <a:rPr lang="en-AU" dirty="0"/>
              <a:t>This is all available as an open source project on GitHub</a:t>
            </a:r>
          </a:p>
          <a:p>
            <a:pPr lvl="2"/>
            <a:r>
              <a:rPr lang="en-US" dirty="0"/>
              <a:t>The project contains over 20 visualization types, the framework to run them, and the testing infrastructure that enables you to build high quality visualizations</a:t>
            </a:r>
          </a:p>
          <a:p>
            <a:pPr lvl="2"/>
            <a:r>
              <a:rPr lang="en-US" dirty="0"/>
              <a:t>The framework provides all the interfaces required to integrate fully with Power BI's selection, filtering, and other UI experiences</a:t>
            </a:r>
          </a:p>
          <a:p>
            <a:pPr lvl="1"/>
            <a:r>
              <a:rPr lang="en-US" dirty="0"/>
              <a:t>Developers are encouraged to submit their custom visuals to the Power BI Visuals Gallery for sharing with the Power BI community</a:t>
            </a:r>
          </a:p>
        </p:txBody>
      </p:sp>
    </p:spTree>
    <p:extLst>
      <p:ext uri="{BB962C8B-B14F-4D97-AF65-F5344CB8AC3E}">
        <p14:creationId xmlns:p14="http://schemas.microsoft.com/office/powerpoint/2010/main" val="36053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05</a:t>
            </a:r>
            <a:br>
              <a:rPr lang="en-US" dirty="0"/>
            </a:br>
            <a:r>
              <a:rPr lang="en-US" altLang="zh-TW" dirty="0"/>
              <a:t>Power BI Embedded</a:t>
            </a:r>
            <a:endParaRPr lang="en-US" dirty="0"/>
          </a:p>
        </p:txBody>
      </p:sp>
      <p:sp>
        <p:nvSpPr>
          <p:cNvPr id="3" name="Text Placeholder 2"/>
          <p:cNvSpPr>
            <a:spLocks noGrp="1"/>
          </p:cNvSpPr>
          <p:nvPr>
            <p:ph type="body" sz="quarter" idx="10"/>
          </p:nvPr>
        </p:nvSpPr>
        <p:spPr/>
        <p:txBody>
          <a:bodyPr/>
          <a:lstStyle/>
          <a:p>
            <a:r>
              <a:rPr lang="en-US" dirty="0"/>
              <a:t>Power BI Embedded</a:t>
            </a:r>
          </a:p>
          <a:p>
            <a:r>
              <a:rPr lang="en-US" dirty="0"/>
              <a:t>Power BI Embedded API</a:t>
            </a:r>
          </a:p>
          <a:p>
            <a:endParaRPr lang="en-US" dirty="0"/>
          </a:p>
        </p:txBody>
      </p:sp>
    </p:spTree>
    <p:extLst>
      <p:ext uri="{BB962C8B-B14F-4D97-AF65-F5344CB8AC3E}">
        <p14:creationId xmlns:p14="http://schemas.microsoft.com/office/powerpoint/2010/main" val="224372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zh-TW" dirty="0"/>
              <a:t>Power BI </a:t>
            </a:r>
            <a:r>
              <a:rPr lang="zh-TW" altLang="en-US" dirty="0"/>
              <a:t>概觀</a:t>
            </a:r>
            <a:endParaRPr lang="en-US" dirty="0"/>
          </a:p>
        </p:txBody>
      </p:sp>
      <p:sp>
        <p:nvSpPr>
          <p:cNvPr id="3" name="Content Placeholder 2"/>
          <p:cNvSpPr>
            <a:spLocks noGrp="1"/>
          </p:cNvSpPr>
          <p:nvPr>
            <p:ph sz="quarter" idx="10"/>
          </p:nvPr>
        </p:nvSpPr>
        <p:spPr/>
        <p:txBody>
          <a:bodyPr/>
          <a:lstStyle/>
          <a:p>
            <a:endParaRPr lang="en-US" dirty="0"/>
          </a:p>
        </p:txBody>
      </p:sp>
      <p:sp>
        <p:nvSpPr>
          <p:cNvPr id="5" name="Flowchart: Process 4"/>
          <p:cNvSpPr/>
          <p:nvPr/>
        </p:nvSpPr>
        <p:spPr bwMode="auto">
          <a:xfrm>
            <a:off x="457677" y="1332409"/>
            <a:ext cx="3457807" cy="3862966"/>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6" name="Rectangle 5"/>
          <p:cNvSpPr/>
          <p:nvPr/>
        </p:nvSpPr>
        <p:spPr bwMode="auto">
          <a:xfrm>
            <a:off x="457677" y="1012715"/>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8104166" y="5755213"/>
            <a:ext cx="2075044" cy="727912"/>
          </a:xfrm>
          <a:prstGeom prst="rect">
            <a:avLst/>
          </a:prstGeom>
        </p:spPr>
      </p:pic>
      <p:pic>
        <p:nvPicPr>
          <p:cNvPr id="8" name="Picture 7"/>
          <p:cNvPicPr>
            <a:picLocks noChangeAspect="1"/>
          </p:cNvPicPr>
          <p:nvPr/>
        </p:nvPicPr>
        <p:blipFill>
          <a:blip r:embed="rId4"/>
          <a:stretch>
            <a:fillRect/>
          </a:stretch>
        </p:blipFill>
        <p:spPr>
          <a:xfrm>
            <a:off x="9465140" y="5657193"/>
            <a:ext cx="1838932" cy="1018710"/>
          </a:xfrm>
          <a:prstGeom prst="rect">
            <a:avLst/>
          </a:prstGeom>
        </p:spPr>
      </p:pic>
      <p:sp>
        <p:nvSpPr>
          <p:cNvPr id="9" name="Rectangle 8"/>
          <p:cNvSpPr/>
          <p:nvPr/>
        </p:nvSpPr>
        <p:spPr bwMode="auto">
          <a:xfrm>
            <a:off x="6773833" y="5676505"/>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0" name="Rectangle 9"/>
          <p:cNvSpPr/>
          <p:nvPr/>
        </p:nvSpPr>
        <p:spPr>
          <a:xfrm>
            <a:off x="7494927" y="5256611"/>
            <a:ext cx="2681209" cy="369332"/>
          </a:xfrm>
          <a:prstGeom prst="rect">
            <a:avLst/>
          </a:prstGeom>
        </p:spPr>
        <p:txBody>
          <a:bodyPr wrap="square">
            <a:spAutoFit/>
          </a:bodyPr>
          <a:lstStyle/>
          <a:p>
            <a:pPr algn="ctr" defTabSz="914367">
              <a:spcAft>
                <a:spcPts val="588"/>
              </a:spcAft>
            </a:pPr>
            <a:r>
              <a:rPr lang="en-US" dirty="0">
                <a:solidFill>
                  <a:srgbClr val="000000"/>
                </a:solidFill>
              </a:rPr>
              <a:t>Power BI REST API</a:t>
            </a:r>
          </a:p>
        </p:txBody>
      </p:sp>
      <p:sp>
        <p:nvSpPr>
          <p:cNvPr id="11" name="Rectangle 10"/>
          <p:cNvSpPr/>
          <p:nvPr/>
        </p:nvSpPr>
        <p:spPr>
          <a:xfrm>
            <a:off x="1010144" y="5256611"/>
            <a:ext cx="2291365" cy="369332"/>
          </a:xfrm>
          <a:prstGeom prst="rect">
            <a:avLst/>
          </a:prstGeom>
        </p:spPr>
        <p:txBody>
          <a:bodyPr wrap="square">
            <a:spAutoFit/>
          </a:bodyPr>
          <a:lstStyle/>
          <a:p>
            <a:pPr defTabSz="914367">
              <a:spcAft>
                <a:spcPts val="588"/>
              </a:spcAft>
            </a:pPr>
            <a:r>
              <a:rPr lang="en-US" dirty="0">
                <a:solidFill>
                  <a:srgbClr val="000000"/>
                </a:solidFill>
              </a:rPr>
              <a:t>Power BI Desktop</a:t>
            </a:r>
          </a:p>
        </p:txBody>
      </p:sp>
      <p:sp>
        <p:nvSpPr>
          <p:cNvPr id="12" name="Rectangle 19"/>
          <p:cNvSpPr/>
          <p:nvPr/>
        </p:nvSpPr>
        <p:spPr bwMode="auto">
          <a:xfrm>
            <a:off x="457678" y="4608396"/>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solidFill>
                <a:srgbClr val="217346"/>
              </a:solidFill>
              <a:ea typeface="Segoe UI" pitchFamily="34" charset="0"/>
              <a:cs typeface="Segoe UI" pitchFamily="34" charset="0"/>
            </a:endParaRPr>
          </a:p>
        </p:txBody>
      </p:sp>
      <p:sp>
        <p:nvSpPr>
          <p:cNvPr id="13" name="Oval 950"/>
          <p:cNvSpPr>
            <a:spLocks noChangeAspect="1"/>
          </p:cNvSpPr>
          <p:nvPr/>
        </p:nvSpPr>
        <p:spPr>
          <a:xfrm>
            <a:off x="1737513" y="5734240"/>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zh-TW" altLang="en-US" sz="1200" dirty="0">
                <a:solidFill>
                  <a:srgbClr val="000000"/>
                </a:solidFill>
                <a:ea typeface="Segoe UI" pitchFamily="34" charset="0"/>
                <a:cs typeface="Segoe UI" pitchFamily="34" charset="0"/>
              </a:rPr>
              <a:t>準備</a:t>
            </a:r>
            <a:endParaRPr lang="en-US" sz="1200" dirty="0">
              <a:solidFill>
                <a:srgbClr val="000000"/>
              </a:solidFill>
              <a:ea typeface="Segoe UI" pitchFamily="34" charset="0"/>
              <a:cs typeface="Segoe UI" pitchFamily="34" charset="0"/>
            </a:endParaRPr>
          </a:p>
        </p:txBody>
      </p:sp>
      <p:sp>
        <p:nvSpPr>
          <p:cNvPr id="14" name="Oval 957"/>
          <p:cNvSpPr>
            <a:spLocks noChangeAspect="1"/>
          </p:cNvSpPr>
          <p:nvPr/>
        </p:nvSpPr>
        <p:spPr>
          <a:xfrm>
            <a:off x="2915282"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zh-TW" altLang="en-US" sz="1200" dirty="0">
                <a:solidFill>
                  <a:srgbClr val="000000"/>
                </a:solidFill>
                <a:ea typeface="Segoe UI" pitchFamily="34" charset="0"/>
                <a:cs typeface="Segoe UI" pitchFamily="34" charset="0"/>
              </a:rPr>
              <a:t>探索</a:t>
            </a:r>
            <a:endParaRPr lang="en-US" sz="1200" dirty="0">
              <a:solidFill>
                <a:srgbClr val="000000"/>
              </a:solidFill>
              <a:ea typeface="Segoe UI" pitchFamily="34" charset="0"/>
              <a:cs typeface="Segoe UI" pitchFamily="34" charset="0"/>
            </a:endParaRPr>
          </a:p>
        </p:txBody>
      </p:sp>
      <p:sp>
        <p:nvSpPr>
          <p:cNvPr id="15" name="Isosceles Triangle 48"/>
          <p:cNvSpPr/>
          <p:nvPr/>
        </p:nvSpPr>
        <p:spPr bwMode="auto">
          <a:xfrm rot="16200000" flipV="1">
            <a:off x="4984895" y="6066289"/>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6" name="Oval 70"/>
          <p:cNvSpPr>
            <a:spLocks noChangeAspect="1"/>
          </p:cNvSpPr>
          <p:nvPr/>
        </p:nvSpPr>
        <p:spPr>
          <a:xfrm>
            <a:off x="5270819"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zh-TW" altLang="en-US" sz="1200" dirty="0">
                <a:solidFill>
                  <a:srgbClr val="000000"/>
                </a:solidFill>
                <a:ea typeface="Segoe UI" pitchFamily="34" charset="0"/>
                <a:cs typeface="Segoe UI" pitchFamily="34" charset="0"/>
              </a:rPr>
              <a:t>分享</a:t>
            </a:r>
            <a:endParaRPr lang="en-US" sz="1200" dirty="0">
              <a:solidFill>
                <a:srgbClr val="000000"/>
              </a:solidFill>
              <a:ea typeface="Segoe UI" pitchFamily="34" charset="0"/>
              <a:cs typeface="Segoe UI" pitchFamily="34" charset="0"/>
            </a:endParaRPr>
          </a:p>
        </p:txBody>
      </p:sp>
      <p:sp>
        <p:nvSpPr>
          <p:cNvPr id="17" name="Oval 47"/>
          <p:cNvSpPr>
            <a:spLocks noChangeAspect="1"/>
          </p:cNvSpPr>
          <p:nvPr/>
        </p:nvSpPr>
        <p:spPr>
          <a:xfrm>
            <a:off x="4093051"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zh-TW" altLang="en-US" sz="1200" dirty="0">
                <a:solidFill>
                  <a:srgbClr val="000000"/>
                </a:solidFill>
                <a:ea typeface="Segoe UI" pitchFamily="34" charset="0"/>
                <a:cs typeface="Segoe UI" pitchFamily="34" charset="0"/>
              </a:rPr>
              <a:t>報表</a:t>
            </a:r>
            <a:endParaRPr lang="en-US" sz="1200" dirty="0">
              <a:solidFill>
                <a:srgbClr val="000000"/>
              </a:solidFill>
              <a:ea typeface="Segoe UI" pitchFamily="34" charset="0"/>
              <a:cs typeface="Segoe UI" pitchFamily="34" charset="0"/>
            </a:endParaRPr>
          </a:p>
        </p:txBody>
      </p:sp>
      <p:sp>
        <p:nvSpPr>
          <p:cNvPr id="18" name="Isosceles Triangle 48"/>
          <p:cNvSpPr/>
          <p:nvPr/>
        </p:nvSpPr>
        <p:spPr bwMode="auto">
          <a:xfrm rot="16200000" flipV="1">
            <a:off x="3797138" y="606628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9" name="Isosceles Triangle 48"/>
          <p:cNvSpPr/>
          <p:nvPr/>
        </p:nvSpPr>
        <p:spPr bwMode="auto">
          <a:xfrm rot="16200000" flipV="1">
            <a:off x="2612958" y="6066288"/>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20" name="Freeform 19"/>
          <p:cNvSpPr>
            <a:spLocks noChangeAspect="1" noEditPoints="1"/>
          </p:cNvSpPr>
          <p:nvPr/>
        </p:nvSpPr>
        <p:spPr bwMode="black">
          <a:xfrm>
            <a:off x="1945528" y="6119169"/>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21" name="Donut 3"/>
          <p:cNvSpPr>
            <a:spLocks noChangeAspect="1"/>
          </p:cNvSpPr>
          <p:nvPr/>
        </p:nvSpPr>
        <p:spPr bwMode="auto">
          <a:xfrm>
            <a:off x="3162857" y="6141858"/>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endParaRPr>
          </a:p>
        </p:txBody>
      </p:sp>
      <p:sp>
        <p:nvSpPr>
          <p:cNvPr id="22" name="Freeform 21"/>
          <p:cNvSpPr>
            <a:spLocks noChangeAspect="1"/>
          </p:cNvSpPr>
          <p:nvPr/>
        </p:nvSpPr>
        <p:spPr bwMode="black">
          <a:xfrm>
            <a:off x="4394995" y="6133152"/>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a:spLocks noChangeAspect="1"/>
          </p:cNvSpPr>
          <p:nvPr/>
        </p:nvSpPr>
        <p:spPr bwMode="black">
          <a:xfrm>
            <a:off x="5525378" y="6125368"/>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24" name="Group 23"/>
          <p:cNvGrpSpPr/>
          <p:nvPr/>
        </p:nvGrpSpPr>
        <p:grpSpPr>
          <a:xfrm>
            <a:off x="7183757" y="2821500"/>
            <a:ext cx="491800" cy="3552182"/>
            <a:chOff x="10461581" y="2911462"/>
            <a:chExt cx="491800" cy="3552182"/>
          </a:xfrm>
        </p:grpSpPr>
        <p:sp>
          <p:nvSpPr>
            <p:cNvPr id="25" name="Oval 24"/>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rot="16200000">
              <a:off x="9057680" y="4406255"/>
              <a:ext cx="3313623" cy="324038"/>
              <a:chOff x="8231749" y="5960661"/>
              <a:chExt cx="3313623" cy="324038"/>
            </a:xfrm>
          </p:grpSpPr>
          <p:sp>
            <p:nvSpPr>
              <p:cNvPr id="43" name="TextBox 42"/>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44" name="TextBox 43"/>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27" name="Group 26"/>
            <p:cNvGrpSpPr/>
            <p:nvPr/>
          </p:nvGrpSpPr>
          <p:grpSpPr>
            <a:xfrm>
              <a:off x="10461581" y="5900047"/>
              <a:ext cx="491800" cy="563597"/>
              <a:chOff x="4076702" y="-2333624"/>
              <a:chExt cx="1446213" cy="1657349"/>
            </a:xfrm>
            <a:solidFill>
              <a:schemeClr val="tx2"/>
            </a:solidFill>
          </p:grpSpPr>
          <p:grpSp>
            <p:nvGrpSpPr>
              <p:cNvPr id="28" name="Group 4"/>
              <p:cNvGrpSpPr>
                <a:grpSpLocks noChangeAspect="1"/>
              </p:cNvGrpSpPr>
              <p:nvPr/>
            </p:nvGrpSpPr>
            <p:grpSpPr bwMode="auto">
              <a:xfrm>
                <a:off x="4076702" y="-2333624"/>
                <a:ext cx="1446213" cy="1657349"/>
                <a:chOff x="2568" y="-1470"/>
                <a:chExt cx="911" cy="1044"/>
              </a:xfrm>
              <a:grpFill/>
            </p:grpSpPr>
            <p:sp>
              <p:nvSpPr>
                <p:cNvPr id="34"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29" name="Group 28"/>
              <p:cNvGrpSpPr/>
              <p:nvPr/>
            </p:nvGrpSpPr>
            <p:grpSpPr>
              <a:xfrm rot="5400000">
                <a:off x="4266802" y="-1927225"/>
                <a:ext cx="1066800" cy="1066800"/>
                <a:chOff x="4236244" y="-1957783"/>
                <a:chExt cx="1066800" cy="1066800"/>
              </a:xfrm>
              <a:grpFill/>
            </p:grpSpPr>
            <p:sp>
              <p:nvSpPr>
                <p:cNvPr id="32" name="Oval 31"/>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Isosceles Triangle 32"/>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30" name="Block Arc 29"/>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1" name="Oval 30"/>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cxnSp>
        <p:nvCxnSpPr>
          <p:cNvPr id="46" name="Straight Connector 45"/>
          <p:cNvCxnSpPr/>
          <p:nvPr/>
        </p:nvCxnSpPr>
        <p:spPr>
          <a:xfrm>
            <a:off x="1066059" y="207123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Rectangle 145"/>
          <p:cNvSpPr/>
          <p:nvPr/>
        </p:nvSpPr>
        <p:spPr bwMode="auto">
          <a:xfrm>
            <a:off x="1081133" y="157920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a:t>
            </a:r>
            <a:r>
              <a:rPr lang="zh-TW" altLang="en-US" sz="1200" dirty="0">
                <a:solidFill>
                  <a:srgbClr val="000000"/>
                </a:solidFill>
                <a:cs typeface="Segoe UI Light" panose="020B0502040204020203" pitchFamily="34" charset="0"/>
              </a:rPr>
              <a:t>解決方案</a:t>
            </a:r>
            <a:endParaRPr lang="en-US" sz="1200" dirty="0">
              <a:solidFill>
                <a:srgbClr val="000000"/>
              </a:solidFill>
              <a:cs typeface="Segoe UI Light" panose="020B0502040204020203" pitchFamily="34" charset="0"/>
            </a:endParaRP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48" name="Oval 147"/>
          <p:cNvSpPr/>
          <p:nvPr/>
        </p:nvSpPr>
        <p:spPr bwMode="auto">
          <a:xfrm>
            <a:off x="710585" y="164398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332"/>
          <p:cNvGrpSpPr/>
          <p:nvPr/>
        </p:nvGrpSpPr>
        <p:grpSpPr>
          <a:xfrm>
            <a:off x="762628" y="1719915"/>
            <a:ext cx="261675" cy="213902"/>
            <a:chOff x="2123129" y="1797431"/>
            <a:chExt cx="2472585" cy="2021180"/>
          </a:xfrm>
        </p:grpSpPr>
        <p:sp>
          <p:nvSpPr>
            <p:cNvPr id="5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52" name="Straight Connector 51"/>
          <p:cNvCxnSpPr/>
          <p:nvPr/>
        </p:nvCxnSpPr>
        <p:spPr>
          <a:xfrm>
            <a:off x="1066059" y="26133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3" name="Rectangle 152"/>
          <p:cNvSpPr/>
          <p:nvPr/>
        </p:nvSpPr>
        <p:spPr bwMode="auto">
          <a:xfrm>
            <a:off x="1075486" y="217267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zh-TW" altLang="en-US" sz="1200" dirty="0">
                <a:solidFill>
                  <a:srgbClr val="000000"/>
                </a:solidFill>
                <a:cs typeface="Segoe UI Light" panose="020B0502040204020203" pitchFamily="34" charset="0"/>
              </a:rPr>
              <a:t>傳統機房內的資料</a:t>
            </a:r>
            <a:endParaRPr lang="en-US" altLang="zh-TW" sz="1200" dirty="0">
              <a:solidFill>
                <a:srgbClr val="000000"/>
              </a:solidFill>
              <a:cs typeface="Segoe UI Light" panose="020B0502040204020203" pitchFamily="34" charset="0"/>
            </a:endParaRPr>
          </a:p>
          <a:p>
            <a:pPr defTabSz="914367"/>
            <a:r>
              <a:rPr lang="en-US" sz="900" i="1" dirty="0">
                <a:solidFill>
                  <a:srgbClr val="000000"/>
                </a:solidFill>
                <a:cs typeface="Segoe UI Light" panose="020B0502040204020203" pitchFamily="34" charset="0"/>
              </a:rPr>
              <a:t>E.g. Analysis Services</a:t>
            </a:r>
          </a:p>
        </p:txBody>
      </p:sp>
      <p:sp>
        <p:nvSpPr>
          <p:cNvPr id="54" name="Oval 154"/>
          <p:cNvSpPr/>
          <p:nvPr/>
        </p:nvSpPr>
        <p:spPr bwMode="auto">
          <a:xfrm>
            <a:off x="710585" y="2172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30"/>
          <p:cNvSpPr>
            <a:spLocks noEditPoints="1"/>
          </p:cNvSpPr>
          <p:nvPr/>
        </p:nvSpPr>
        <p:spPr bwMode="auto">
          <a:xfrm>
            <a:off x="792970" y="2266905"/>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56" name="Straight Connector 55"/>
          <p:cNvCxnSpPr/>
          <p:nvPr/>
        </p:nvCxnSpPr>
        <p:spPr>
          <a:xfrm>
            <a:off x="1066059" y="318913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7" name="Rectangle 1074"/>
          <p:cNvSpPr/>
          <p:nvPr/>
        </p:nvSpPr>
        <p:spPr bwMode="auto">
          <a:xfrm>
            <a:off x="1075485" y="2714979"/>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zh-TW" altLang="en-US" sz="1200" dirty="0">
                <a:solidFill>
                  <a:srgbClr val="000000"/>
                </a:solidFill>
                <a:cs typeface="Segoe UI Light" panose="020B0502040204020203" pitchFamily="34" charset="0"/>
              </a:rPr>
              <a:t>組織的內容套件</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58" name="Oval 1076"/>
          <p:cNvSpPr/>
          <p:nvPr/>
        </p:nvSpPr>
        <p:spPr bwMode="auto">
          <a:xfrm>
            <a:off x="710585" y="271497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785830" y="2803250"/>
            <a:ext cx="215270" cy="189218"/>
            <a:chOff x="681704" y="2920140"/>
            <a:chExt cx="321649" cy="282723"/>
          </a:xfrm>
          <a:solidFill>
            <a:schemeClr val="tx1"/>
          </a:solidFill>
        </p:grpSpPr>
        <p:sp>
          <p:nvSpPr>
            <p:cNvPr id="6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62" name="Straight Connector 61"/>
          <p:cNvCxnSpPr/>
          <p:nvPr/>
        </p:nvCxnSpPr>
        <p:spPr>
          <a:xfrm>
            <a:off x="1066059" y="368380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Rectangle 1081"/>
          <p:cNvSpPr/>
          <p:nvPr/>
        </p:nvSpPr>
        <p:spPr bwMode="auto">
          <a:xfrm>
            <a:off x="1066059" y="324836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a:t>
            </a:r>
            <a:r>
              <a:rPr lang="zh-TW" altLang="en-US" sz="1200" dirty="0">
                <a:solidFill>
                  <a:srgbClr val="000000"/>
                </a:solidFill>
                <a:cs typeface="Segoe UI Light" panose="020B0502040204020203" pitchFamily="34" charset="0"/>
              </a:rPr>
              <a:t>服務</a:t>
            </a:r>
            <a:endParaRPr lang="en-US" sz="1200" dirty="0">
              <a:solidFill>
                <a:srgbClr val="000000"/>
              </a:solidFill>
              <a:cs typeface="Segoe UI Light" panose="020B0502040204020203" pitchFamily="34" charset="0"/>
            </a:endParaRP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64" name="Oval 1083"/>
          <p:cNvSpPr/>
          <p:nvPr/>
        </p:nvSpPr>
        <p:spPr bwMode="auto">
          <a:xfrm>
            <a:off x="710585" y="322931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379"/>
          <p:cNvGrpSpPr/>
          <p:nvPr/>
        </p:nvGrpSpPr>
        <p:grpSpPr>
          <a:xfrm>
            <a:off x="776785" y="3350016"/>
            <a:ext cx="233359" cy="162454"/>
            <a:chOff x="3543365" y="7242811"/>
            <a:chExt cx="1238250" cy="862013"/>
          </a:xfrm>
          <a:solidFill>
            <a:schemeClr val="tx1"/>
          </a:solidFill>
        </p:grpSpPr>
        <p:sp>
          <p:nvSpPr>
            <p:cNvPr id="66"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7"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9"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2"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4"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5"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6"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7"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8"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0"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1"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2" name="Rectangle 160"/>
          <p:cNvSpPr/>
          <p:nvPr/>
        </p:nvSpPr>
        <p:spPr bwMode="auto">
          <a:xfrm>
            <a:off x="1066059" y="372869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a:t>
            </a:r>
            <a:r>
              <a:rPr lang="zh-TW" altLang="en-US" sz="1200" dirty="0">
                <a:solidFill>
                  <a:srgbClr val="000000"/>
                </a:solidFill>
                <a:cs typeface="Segoe UI Light" panose="020B0502040204020203" pitchFamily="34" charset="0"/>
              </a:rPr>
              <a:t>檔案</a:t>
            </a:r>
            <a:endParaRPr lang="en-IN" sz="1200" dirty="0">
              <a:solidFill>
                <a:srgbClr val="000000"/>
              </a:solidFill>
              <a:cs typeface="Segoe UI Light" panose="020B0502040204020203" pitchFamily="34" charset="0"/>
            </a:endParaRPr>
          </a:p>
          <a:p>
            <a:pPr defTabSz="914367"/>
            <a:r>
              <a:rPr lang="en-IN" sz="900" i="1" dirty="0">
                <a:solidFill>
                  <a:srgbClr val="000000"/>
                </a:solidFill>
                <a:cs typeface="Segoe UI Light" panose="020B0502040204020203" pitchFamily="34" charset="0"/>
              </a:rPr>
              <a:t>Workbook data and data models</a:t>
            </a:r>
          </a:p>
          <a:p>
            <a:pPr defTabSz="914367"/>
            <a:endParaRPr lang="en-IN" sz="1200" dirty="0">
              <a:solidFill>
                <a:srgbClr val="000000"/>
              </a:solidFill>
              <a:cs typeface="Segoe UI Light" panose="020B0502040204020203" pitchFamily="34" charset="0"/>
            </a:endParaRPr>
          </a:p>
        </p:txBody>
      </p:sp>
      <p:sp>
        <p:nvSpPr>
          <p:cNvPr id="83" name="Oval 162"/>
          <p:cNvSpPr/>
          <p:nvPr/>
        </p:nvSpPr>
        <p:spPr bwMode="auto">
          <a:xfrm>
            <a:off x="710585" y="37286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p:cNvCxnSpPr/>
          <p:nvPr/>
        </p:nvCxnSpPr>
        <p:spPr>
          <a:xfrm>
            <a:off x="1066059" y="414367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5" name="Oval 162"/>
          <p:cNvSpPr/>
          <p:nvPr/>
        </p:nvSpPr>
        <p:spPr bwMode="auto">
          <a:xfrm>
            <a:off x="710585" y="423724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160"/>
          <p:cNvSpPr/>
          <p:nvPr/>
        </p:nvSpPr>
        <p:spPr bwMode="auto">
          <a:xfrm>
            <a:off x="1066059" y="423724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a:t>
            </a:r>
            <a:r>
              <a:rPr lang="zh-TW" altLang="en-US" sz="1200" dirty="0">
                <a:solidFill>
                  <a:srgbClr val="000000"/>
                </a:solidFill>
                <a:cs typeface="Segoe UI Light" panose="020B0502040204020203" pitchFamily="34" charset="0"/>
              </a:rPr>
              <a:t>檔案</a:t>
            </a:r>
            <a:endParaRPr lang="en-IN" sz="1200" dirty="0">
              <a:solidFill>
                <a:srgbClr val="000000"/>
              </a:solidFill>
              <a:cs typeface="Segoe UI Light" panose="020B0502040204020203" pitchFamily="34" charset="0"/>
            </a:endParaRP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87" name="Isosceles Triangle 153"/>
          <p:cNvSpPr/>
          <p:nvPr/>
        </p:nvSpPr>
        <p:spPr bwMode="auto">
          <a:xfrm rot="5400000">
            <a:off x="1948830" y="2953999"/>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88" name="Picture 87"/>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76785" y="3797948"/>
            <a:ext cx="240145" cy="240145"/>
          </a:xfrm>
          <a:prstGeom prst="rect">
            <a:avLst/>
          </a:prstGeom>
          <a:solidFill>
            <a:srgbClr val="EDC30D"/>
          </a:solidFill>
        </p:spPr>
      </p:pic>
      <p:pic>
        <p:nvPicPr>
          <p:cNvPr id="89" name="Picture 88"/>
          <p:cNvPicPr>
            <a:picLocks noChangeAspect="1"/>
          </p:cNvPicPr>
          <p:nvPr/>
        </p:nvPicPr>
        <p:blipFill rotWithShape="1">
          <a:blip r:embed="rId7"/>
          <a:srcRect l="6503" t="21287" r="74698" b="20220"/>
          <a:stretch/>
        </p:blipFill>
        <p:spPr>
          <a:xfrm>
            <a:off x="790490" y="4302899"/>
            <a:ext cx="228600" cy="231962"/>
          </a:xfrm>
          <a:prstGeom prst="rect">
            <a:avLst/>
          </a:prstGeom>
        </p:spPr>
      </p:pic>
      <p:pic>
        <p:nvPicPr>
          <p:cNvPr id="90" name="Picture 89"/>
          <p:cNvPicPr>
            <a:picLocks noChangeAspect="1"/>
          </p:cNvPicPr>
          <p:nvPr/>
        </p:nvPicPr>
        <p:blipFill rotWithShape="1">
          <a:blip r:embed="rId7">
            <a:biLevel thresh="25000"/>
          </a:blip>
          <a:srcRect l="6503" t="21287" r="74698" b="20220"/>
          <a:stretch/>
        </p:blipFill>
        <p:spPr>
          <a:xfrm>
            <a:off x="664619" y="5840814"/>
            <a:ext cx="548640" cy="556709"/>
          </a:xfrm>
          <a:prstGeom prst="rect">
            <a:avLst/>
          </a:prstGeom>
        </p:spPr>
      </p:pic>
      <p:grpSp>
        <p:nvGrpSpPr>
          <p:cNvPr id="92" name="Group 91"/>
          <p:cNvGrpSpPr/>
          <p:nvPr/>
        </p:nvGrpSpPr>
        <p:grpSpPr>
          <a:xfrm>
            <a:off x="4305373" y="4648313"/>
            <a:ext cx="1087784" cy="274320"/>
            <a:chOff x="4306193" y="5441922"/>
            <a:chExt cx="1087784" cy="274320"/>
          </a:xfrm>
        </p:grpSpPr>
        <p:sp>
          <p:nvSpPr>
            <p:cNvPr id="93" name="TextBox 293"/>
            <p:cNvSpPr txBox="1"/>
            <p:nvPr/>
          </p:nvSpPr>
          <p:spPr>
            <a:xfrm>
              <a:off x="4675832" y="5472564"/>
              <a:ext cx="718145"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資料更新</a:t>
              </a:r>
              <a:endParaRPr lang="en-US" sz="1400" dirty="0">
                <a:solidFill>
                  <a:srgbClr val="000000"/>
                </a:solidFill>
                <a:ea typeface="Segoe UI" pitchFamily="34" charset="0"/>
                <a:cs typeface="Segoe UI" pitchFamily="34" charset="0"/>
              </a:endParaRPr>
            </a:p>
          </p:txBody>
        </p:sp>
        <p:sp>
          <p:nvSpPr>
            <p:cNvPr id="9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95" name="Group 94"/>
          <p:cNvGrpSpPr/>
          <p:nvPr/>
        </p:nvGrpSpPr>
        <p:grpSpPr>
          <a:xfrm>
            <a:off x="4305373" y="2994407"/>
            <a:ext cx="908248" cy="268606"/>
            <a:chOff x="4306193" y="3788016"/>
            <a:chExt cx="908248" cy="268606"/>
          </a:xfrm>
        </p:grpSpPr>
        <p:sp>
          <p:nvSpPr>
            <p:cNvPr id="96" name="TextBox 293"/>
            <p:cNvSpPr txBox="1"/>
            <p:nvPr/>
          </p:nvSpPr>
          <p:spPr>
            <a:xfrm>
              <a:off x="4675832" y="3818658"/>
              <a:ext cx="5386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視覺化</a:t>
              </a:r>
              <a:endParaRPr lang="en-US" sz="1200" dirty="0">
                <a:solidFill>
                  <a:srgbClr val="000000"/>
                </a:solidFill>
                <a:ea typeface="Segoe UI" pitchFamily="34" charset="0"/>
                <a:cs typeface="Segoe UI" pitchFamily="34" charset="0"/>
              </a:endParaRPr>
            </a:p>
          </p:txBody>
        </p:sp>
        <p:sp>
          <p:nvSpPr>
            <p:cNvPr id="97" name="Freeform 9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304777" y="2443105"/>
            <a:ext cx="1267917" cy="274320"/>
            <a:chOff x="4305597" y="3236714"/>
            <a:chExt cx="1267917" cy="274320"/>
          </a:xfrm>
        </p:grpSpPr>
        <p:sp>
          <p:nvSpPr>
            <p:cNvPr id="99" name="TextBox 293"/>
            <p:cNvSpPr txBox="1"/>
            <p:nvPr/>
          </p:nvSpPr>
          <p:spPr>
            <a:xfrm>
              <a:off x="4675832" y="3268771"/>
              <a:ext cx="89768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即時儀表板</a:t>
              </a:r>
              <a:endParaRPr lang="en-US" sz="1400" dirty="0">
                <a:solidFill>
                  <a:srgbClr val="000000"/>
                </a:solidFill>
                <a:ea typeface="Segoe UI" pitchFamily="34" charset="0"/>
                <a:cs typeface="Segoe UI" pitchFamily="34" charset="0"/>
              </a:endParaRPr>
            </a:p>
          </p:txBody>
        </p:sp>
        <p:sp>
          <p:nvSpPr>
            <p:cNvPr id="10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101" name="Group 100"/>
          <p:cNvGrpSpPr/>
          <p:nvPr/>
        </p:nvGrpSpPr>
        <p:grpSpPr>
          <a:xfrm>
            <a:off x="4305373" y="1840773"/>
            <a:ext cx="1087784" cy="290409"/>
            <a:chOff x="4306193" y="2634382"/>
            <a:chExt cx="1087784" cy="290409"/>
          </a:xfrm>
        </p:grpSpPr>
        <p:sp>
          <p:nvSpPr>
            <p:cNvPr id="102" name="Freeform 101"/>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293"/>
            <p:cNvSpPr txBox="1"/>
            <p:nvPr/>
          </p:nvSpPr>
          <p:spPr>
            <a:xfrm>
              <a:off x="4675832" y="2664610"/>
              <a:ext cx="718145"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內容套件</a:t>
              </a:r>
              <a:endParaRPr lang="en-US" sz="1400" dirty="0">
                <a:solidFill>
                  <a:srgbClr val="000000"/>
                </a:solidFill>
                <a:ea typeface="Segoe UI" pitchFamily="34" charset="0"/>
                <a:cs typeface="Segoe UI" pitchFamily="34" charset="0"/>
              </a:endParaRPr>
            </a:p>
          </p:txBody>
        </p:sp>
      </p:grpSp>
      <p:sp>
        <p:nvSpPr>
          <p:cNvPr id="104" name="Left Bracket 103"/>
          <p:cNvSpPr/>
          <p:nvPr/>
        </p:nvSpPr>
        <p:spPr>
          <a:xfrm>
            <a:off x="4132939" y="2017790"/>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105" name="Group 104"/>
          <p:cNvGrpSpPr/>
          <p:nvPr/>
        </p:nvGrpSpPr>
        <p:grpSpPr>
          <a:xfrm>
            <a:off x="9010981" y="1865110"/>
            <a:ext cx="1267574" cy="274320"/>
            <a:chOff x="9011801" y="2831439"/>
            <a:chExt cx="1267574" cy="274320"/>
          </a:xfrm>
        </p:grpSpPr>
        <p:sp>
          <p:nvSpPr>
            <p:cNvPr id="106" name="TextBox 293"/>
            <p:cNvSpPr txBox="1"/>
            <p:nvPr/>
          </p:nvSpPr>
          <p:spPr>
            <a:xfrm>
              <a:off x="9381693" y="2847432"/>
              <a:ext cx="89768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分享與協作</a:t>
              </a:r>
              <a:endParaRPr lang="en-US" sz="1400" dirty="0">
                <a:solidFill>
                  <a:srgbClr val="000000"/>
                </a:solidFill>
                <a:ea typeface="Segoe UI" pitchFamily="34" charset="0"/>
                <a:cs typeface="Segoe UI" pitchFamily="34" charset="0"/>
              </a:endParaRPr>
            </a:p>
          </p:txBody>
        </p:sp>
        <p:sp>
          <p:nvSpPr>
            <p:cNvPr id="107" name="Freeform 10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6395147" y="1868690"/>
            <a:ext cx="1425472" cy="232779"/>
            <a:chOff x="6395967" y="2662299"/>
            <a:chExt cx="1425472" cy="232779"/>
          </a:xfrm>
        </p:grpSpPr>
        <p:sp>
          <p:nvSpPr>
            <p:cNvPr id="109" name="TextBox 293"/>
            <p:cNvSpPr txBox="1"/>
            <p:nvPr/>
          </p:nvSpPr>
          <p:spPr>
            <a:xfrm>
              <a:off x="6744221" y="2679634"/>
              <a:ext cx="1077218"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自然語言查詢</a:t>
              </a:r>
              <a:endParaRPr lang="en-US" sz="1400" dirty="0">
                <a:solidFill>
                  <a:srgbClr val="000000"/>
                </a:solidFill>
                <a:ea typeface="Segoe UI" pitchFamily="34" charset="0"/>
                <a:cs typeface="Segoe UI" pitchFamily="34" charset="0"/>
              </a:endParaRPr>
            </a:p>
          </p:txBody>
        </p:sp>
        <p:sp>
          <p:nvSpPr>
            <p:cNvPr id="110" name="Oval Callout 109"/>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11" name="Group 110"/>
          <p:cNvGrpSpPr/>
          <p:nvPr/>
        </p:nvGrpSpPr>
        <p:grpSpPr>
          <a:xfrm>
            <a:off x="4305373" y="3571065"/>
            <a:ext cx="728712" cy="311845"/>
            <a:chOff x="4306193" y="4364674"/>
            <a:chExt cx="728712" cy="311845"/>
          </a:xfrm>
        </p:grpSpPr>
        <p:sp>
          <p:nvSpPr>
            <p:cNvPr id="112" name="TextBox 293"/>
            <p:cNvSpPr txBox="1"/>
            <p:nvPr/>
          </p:nvSpPr>
          <p:spPr>
            <a:xfrm>
              <a:off x="4675832" y="4391568"/>
              <a:ext cx="3590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報表</a:t>
              </a:r>
              <a:endParaRPr lang="en-US" sz="1200" dirty="0">
                <a:solidFill>
                  <a:srgbClr val="000000"/>
                </a:solidFill>
                <a:ea typeface="Segoe UI" pitchFamily="34" charset="0"/>
                <a:cs typeface="Segoe UI" pitchFamily="34" charset="0"/>
              </a:endParaRPr>
            </a:p>
          </p:txBody>
        </p:sp>
        <p:sp>
          <p:nvSpPr>
            <p:cNvPr id="113" name="Flowchart: Document 112"/>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3978610" y="3977909"/>
            <a:ext cx="1235011" cy="572464"/>
            <a:chOff x="3979430" y="4771518"/>
            <a:chExt cx="1235011" cy="572464"/>
          </a:xfrm>
        </p:grpSpPr>
        <p:sp>
          <p:nvSpPr>
            <p:cNvPr id="115" name="TextBox 293"/>
            <p:cNvSpPr txBox="1"/>
            <p:nvPr/>
          </p:nvSpPr>
          <p:spPr>
            <a:xfrm>
              <a:off x="4675832" y="4921262"/>
              <a:ext cx="5386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zh-TW" altLang="en-US" sz="1400" dirty="0">
                  <a:solidFill>
                    <a:srgbClr val="000000"/>
                  </a:solidFill>
                  <a:ea typeface="Segoe UI" pitchFamily="34" charset="0"/>
                  <a:cs typeface="Segoe UI" pitchFamily="34" charset="0"/>
                </a:rPr>
                <a:t>資料集</a:t>
              </a:r>
              <a:endParaRPr lang="en-US" sz="1400" dirty="0">
                <a:solidFill>
                  <a:srgbClr val="000000"/>
                </a:solidFill>
                <a:ea typeface="Segoe UI" pitchFamily="34" charset="0"/>
                <a:cs typeface="Segoe UI" pitchFamily="34" charset="0"/>
              </a:endParaRPr>
            </a:p>
          </p:txBody>
        </p:sp>
        <p:sp>
          <p:nvSpPr>
            <p:cNvPr id="116" name="TextBox 115"/>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117" name="Group 116"/>
          <p:cNvGrpSpPr/>
          <p:nvPr/>
        </p:nvGrpSpPr>
        <p:grpSpPr>
          <a:xfrm>
            <a:off x="6090065" y="2359348"/>
            <a:ext cx="5059237" cy="2459479"/>
            <a:chOff x="7018864" y="2257415"/>
            <a:chExt cx="5059237" cy="2459479"/>
          </a:xfrm>
        </p:grpSpPr>
        <p:grpSp>
          <p:nvGrpSpPr>
            <p:cNvPr id="118" name="Group 117"/>
            <p:cNvGrpSpPr/>
            <p:nvPr/>
          </p:nvGrpSpPr>
          <p:grpSpPr>
            <a:xfrm>
              <a:off x="7018864" y="2257415"/>
              <a:ext cx="5059237" cy="2459479"/>
              <a:chOff x="7018864" y="2257415"/>
              <a:chExt cx="5059237" cy="2459479"/>
            </a:xfrm>
          </p:grpSpPr>
          <p:grpSp>
            <p:nvGrpSpPr>
              <p:cNvPr id="120" name="Group 119"/>
              <p:cNvGrpSpPr>
                <a:grpSpLocks noChangeAspect="1"/>
              </p:cNvGrpSpPr>
              <p:nvPr/>
            </p:nvGrpSpPr>
            <p:grpSpPr>
              <a:xfrm>
                <a:off x="10432181" y="2257415"/>
                <a:ext cx="548640" cy="1042085"/>
                <a:chOff x="10286449" y="1529656"/>
                <a:chExt cx="917410" cy="1742525"/>
              </a:xfrm>
            </p:grpSpPr>
            <p:sp>
              <p:nvSpPr>
                <p:cNvPr id="131" name="Rounded Rectangle 130"/>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2" name="Picture 13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3" name="Picture 132"/>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22" name="Group 121"/>
              <p:cNvGrpSpPr>
                <a:grpSpLocks noChangeAspect="1"/>
              </p:cNvGrpSpPr>
              <p:nvPr/>
            </p:nvGrpSpPr>
            <p:grpSpPr>
              <a:xfrm>
                <a:off x="10432181" y="3352369"/>
                <a:ext cx="1645920" cy="1132186"/>
                <a:chOff x="1117586" y="1978512"/>
                <a:chExt cx="2372574" cy="1629558"/>
              </a:xfrm>
            </p:grpSpPr>
            <p:pic>
              <p:nvPicPr>
                <p:cNvPr id="123" name="Picture 12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4" name="Group 123"/>
                <p:cNvGrpSpPr/>
                <p:nvPr/>
              </p:nvGrpSpPr>
              <p:grpSpPr>
                <a:xfrm>
                  <a:off x="1307936" y="2212479"/>
                  <a:ext cx="1844519" cy="1136088"/>
                  <a:chOff x="1276066" y="3677905"/>
                  <a:chExt cx="2524835" cy="1555113"/>
                </a:xfrm>
              </p:grpSpPr>
              <p:pic>
                <p:nvPicPr>
                  <p:cNvPr id="129" name="Picture 128"/>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30" name="Picture 129"/>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5" name="Group 124"/>
                <p:cNvGrpSpPr/>
                <p:nvPr/>
              </p:nvGrpSpPr>
              <p:grpSpPr>
                <a:xfrm>
                  <a:off x="1117586" y="1978512"/>
                  <a:ext cx="2372574" cy="1629558"/>
                  <a:chOff x="1117586" y="1978512"/>
                  <a:chExt cx="2372574" cy="1629558"/>
                </a:xfrm>
              </p:grpSpPr>
              <p:sp>
                <p:nvSpPr>
                  <p:cNvPr id="12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27" name="Rectangle 126"/>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8" name="Picture 127"/>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9" name="Picture 118"/>
            <p:cNvPicPr>
              <a:picLocks noChangeAspect="1"/>
            </p:cNvPicPr>
            <p:nvPr/>
          </p:nvPicPr>
          <p:blipFill>
            <a:blip r:embed="rId14"/>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163883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輕鬆嵌入視覺化圖表</a:t>
            </a:r>
          </a:p>
        </p:txBody>
      </p:sp>
      <p:sp>
        <p:nvSpPr>
          <p:cNvPr id="5" name="內容版面配置區 4"/>
          <p:cNvSpPr>
            <a:spLocks noGrp="1"/>
          </p:cNvSpPr>
          <p:nvPr>
            <p:ph sz="quarter" idx="10"/>
          </p:nvPr>
        </p:nvSpPr>
        <p:spPr/>
        <p:txBody>
          <a:bodyPr/>
          <a:lstStyle/>
          <a:p>
            <a:r>
              <a:rPr lang="zh-TW" altLang="en-US" dirty="0"/>
              <a:t>適用於任何裝置、迅速提升價值</a:t>
            </a:r>
          </a:p>
        </p:txBody>
      </p:sp>
      <p:sp>
        <p:nvSpPr>
          <p:cNvPr id="6" name="文字版面配置區 5"/>
          <p:cNvSpPr>
            <a:spLocks noGrp="1"/>
          </p:cNvSpPr>
          <p:nvPr>
            <p:ph type="body" sz="quarter" idx="11"/>
          </p:nvPr>
        </p:nvSpPr>
        <p:spPr/>
        <p:txBody>
          <a:bodyPr>
            <a:normAutofit/>
          </a:bodyPr>
          <a:lstStyle/>
          <a:p>
            <a:pPr marL="571500" indent="-571500">
              <a:buFont typeface="Arial" panose="020B0604020202020204" pitchFamily="34" charset="0"/>
              <a:buChar char="•"/>
            </a:pPr>
            <a:r>
              <a:rPr lang="zh-TW" altLang="en-US" dirty="0"/>
              <a:t>輕鬆在您的應用程式中，透過 </a:t>
            </a:r>
            <a:r>
              <a:rPr lang="en-US" altLang="zh-TW" dirty="0"/>
              <a:t>REST APIs </a:t>
            </a:r>
            <a:r>
              <a:rPr lang="zh-TW" altLang="en-US" dirty="0"/>
              <a:t>以及 </a:t>
            </a:r>
            <a:r>
              <a:rPr lang="en-US" altLang="zh-TW" dirty="0"/>
              <a:t>Power BI SDK </a:t>
            </a:r>
            <a:r>
              <a:rPr lang="zh-TW" altLang="en-US" dirty="0"/>
              <a:t>內嵌互動式視覺化圖表</a:t>
            </a:r>
            <a:endParaRPr lang="en-US" altLang="zh-TW" dirty="0"/>
          </a:p>
          <a:p>
            <a:pPr marL="571500" indent="-571500">
              <a:buFont typeface="Arial" panose="020B0604020202020204" pitchFamily="34" charset="0"/>
              <a:buChar char="•"/>
            </a:pPr>
            <a:r>
              <a:rPr lang="zh-TW" altLang="en-US" dirty="0"/>
              <a:t>確保在跨裝置間一致性、不失真的資料體驗</a:t>
            </a:r>
            <a:endParaRPr lang="en-US" altLang="zh-TW" dirty="0"/>
          </a:p>
          <a:p>
            <a:pPr marL="571500" indent="-571500">
              <a:buFont typeface="Arial" panose="020B0604020202020204" pitchFamily="34" charset="0"/>
              <a:buChar char="•"/>
            </a:pPr>
            <a:r>
              <a:rPr lang="zh-TW" altLang="en-US" dirty="0"/>
              <a:t>提供順暢的身份驗證與授權流程</a:t>
            </a:r>
            <a:endParaRPr lang="en-US" altLang="zh-TW" dirty="0"/>
          </a:p>
          <a:p>
            <a:pPr marL="571500" indent="-571500">
              <a:buFont typeface="Arial" panose="020B0604020202020204" pitchFamily="34" charset="0"/>
              <a:buChar char="•"/>
            </a:pPr>
            <a:r>
              <a:rPr lang="en-US" altLang="zh-TW" dirty="0"/>
              <a:t>Realize faster time-to-value without redesigning your app </a:t>
            </a:r>
          </a:p>
        </p:txBody>
      </p:sp>
      <p:grpSp>
        <p:nvGrpSpPr>
          <p:cNvPr id="7" name="Group 4"/>
          <p:cNvGrpSpPr/>
          <p:nvPr/>
        </p:nvGrpSpPr>
        <p:grpSpPr>
          <a:xfrm>
            <a:off x="9962800" y="66148"/>
            <a:ext cx="1225900" cy="917989"/>
            <a:chOff x="5423966" y="4106181"/>
            <a:chExt cx="1344068" cy="1006476"/>
          </a:xfrm>
        </p:grpSpPr>
        <p:sp>
          <p:nvSpPr>
            <p:cNvPr id="8" name="Freeform 6"/>
            <p:cNvSpPr/>
            <p:nvPr/>
          </p:nvSpPr>
          <p:spPr>
            <a:xfrm>
              <a:off x="5423966" y="4106181"/>
              <a:ext cx="1344068" cy="100647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EDC30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 name="Freeform 7"/>
            <p:cNvSpPr/>
            <p:nvPr/>
          </p:nvSpPr>
          <p:spPr>
            <a:xfrm>
              <a:off x="5639221" y="4443616"/>
              <a:ext cx="913557" cy="477780"/>
            </a:xfrm>
            <a:custGeom>
              <a:avLst/>
              <a:gdLst/>
              <a:ahLst/>
              <a:cxnLst/>
              <a:rect l="l" t="t" r="r" b="b"/>
              <a:pathLst>
                <a:path w="356853" h="186630">
                  <a:moveTo>
                    <a:pt x="99678" y="37393"/>
                  </a:moveTo>
                  <a:lnTo>
                    <a:pt x="99678" y="58601"/>
                  </a:lnTo>
                  <a:lnTo>
                    <a:pt x="26789" y="94766"/>
                  </a:lnTo>
                  <a:lnTo>
                    <a:pt x="26789" y="95212"/>
                  </a:lnTo>
                  <a:lnTo>
                    <a:pt x="99678" y="128029"/>
                  </a:lnTo>
                  <a:lnTo>
                    <a:pt x="99678" y="149125"/>
                  </a:lnTo>
                  <a:lnTo>
                    <a:pt x="0" y="101240"/>
                  </a:lnTo>
                  <a:lnTo>
                    <a:pt x="0" y="89408"/>
                  </a:lnTo>
                  <a:close/>
                  <a:moveTo>
                    <a:pt x="257175" y="36835"/>
                  </a:moveTo>
                  <a:lnTo>
                    <a:pt x="356853" y="88738"/>
                  </a:lnTo>
                  <a:lnTo>
                    <a:pt x="356853" y="100570"/>
                  </a:lnTo>
                  <a:lnTo>
                    <a:pt x="257175" y="148456"/>
                  </a:lnTo>
                  <a:lnTo>
                    <a:pt x="257175" y="127359"/>
                  </a:lnTo>
                  <a:lnTo>
                    <a:pt x="330175" y="94878"/>
                  </a:lnTo>
                  <a:lnTo>
                    <a:pt x="330175" y="94208"/>
                  </a:lnTo>
                  <a:lnTo>
                    <a:pt x="257175" y="58043"/>
                  </a:lnTo>
                  <a:close/>
                  <a:moveTo>
                    <a:pt x="205122" y="0"/>
                  </a:moveTo>
                  <a:lnTo>
                    <a:pt x="229009" y="0"/>
                  </a:lnTo>
                  <a:lnTo>
                    <a:pt x="151656" y="186630"/>
                  </a:lnTo>
                  <a:lnTo>
                    <a:pt x="128104" y="186630"/>
                  </a:lnTo>
                  <a:close/>
                </a:path>
              </a:pathLst>
            </a:custGeom>
            <a:solidFill>
              <a:srgbClr val="EDC30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EDC30D"/>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54854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Power BI Embedded </a:t>
            </a:r>
            <a:r>
              <a:rPr lang="zh-TW" altLang="en-US" dirty="0"/>
              <a:t>定位</a:t>
            </a:r>
          </a:p>
        </p:txBody>
      </p:sp>
      <p:sp>
        <p:nvSpPr>
          <p:cNvPr id="5" name="TextBox 37"/>
          <p:cNvSpPr txBox="1"/>
          <p:nvPr/>
        </p:nvSpPr>
        <p:spPr>
          <a:xfrm>
            <a:off x="3517385" y="4381463"/>
            <a:ext cx="2476152" cy="1477328"/>
          </a:xfrm>
          <a:prstGeom prst="rect">
            <a:avLst/>
          </a:prstGeom>
          <a:noFill/>
        </p:spPr>
        <p:txBody>
          <a:bodyPr wrap="square" rtlCol="0">
            <a:spAutoFit/>
          </a:bodyPr>
          <a:lstStyle>
            <a:defPPr>
              <a:defRPr lang="en-US"/>
            </a:defPPr>
            <a:lvl1pPr marL="182880" marR="0" lvl="0" indent="-91440" fontAlgn="auto">
              <a:lnSpc>
                <a:spcPct val="100000"/>
              </a:lnSpc>
              <a:spcBef>
                <a:spcPts val="0"/>
              </a:spcBef>
              <a:spcAft>
                <a:spcPts val="600"/>
              </a:spcAft>
              <a:buClrTx/>
              <a:buSzTx/>
              <a:buFont typeface="Arial" panose="020B0604020202020204" pitchFamily="34" charset="0"/>
              <a:buChar char="•"/>
              <a:tabLst/>
              <a:defRPr kumimoji="0" sz="1200" i="0" u="none" strike="noStrike" kern="0" cap="none" spc="0" normalizeH="0" baseline="0">
                <a:ln>
                  <a:noFill/>
                </a:ln>
                <a:solidFill>
                  <a:sysClr val="windowText" lastClr="000000"/>
                </a:solidFill>
                <a:effectLst/>
                <a:uLnTx/>
                <a:uFillTx/>
                <a:latin typeface="Segoe UI" panose="020B0502040204020203" pitchFamily="34" charset="0"/>
                <a:cs typeface="Segoe UI" panose="020B0502040204020203" pitchFamily="34" charset="0"/>
              </a:defRPr>
            </a:lvl1pPr>
          </a:lstStyle>
          <a:p>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Power BI Embedded</a:t>
            </a:r>
          </a:p>
          <a:p>
            <a:r>
              <a:rPr lang="en-US" sz="1400" dirty="0">
                <a:solidFill>
                  <a:srgbClr val="282828"/>
                </a:solidFill>
              </a:rPr>
              <a:t>Data Lake Analytics</a:t>
            </a:r>
          </a:p>
          <a:p>
            <a:r>
              <a:rPr lang="en-US" sz="1400" dirty="0">
                <a:solidFill>
                  <a:srgbClr val="282828"/>
                </a:solidFill>
              </a:rPr>
              <a:t>Data Lake Store</a:t>
            </a:r>
          </a:p>
          <a:p>
            <a:r>
              <a:rPr lang="en-US" sz="1400" dirty="0">
                <a:solidFill>
                  <a:srgbClr val="282828"/>
                </a:solidFill>
              </a:rPr>
              <a:t>HDInsight</a:t>
            </a:r>
          </a:p>
          <a:p>
            <a:r>
              <a:rPr lang="en-US" sz="1400" dirty="0">
                <a:solidFill>
                  <a:srgbClr val="282828"/>
                </a:solidFill>
              </a:rPr>
              <a:t>Stream Analytics</a:t>
            </a:r>
          </a:p>
        </p:txBody>
      </p:sp>
      <p:grpSp>
        <p:nvGrpSpPr>
          <p:cNvPr id="6" name="Group 42"/>
          <p:cNvGrpSpPr/>
          <p:nvPr/>
        </p:nvGrpSpPr>
        <p:grpSpPr>
          <a:xfrm>
            <a:off x="5627543" y="1519926"/>
            <a:ext cx="1004386" cy="752113"/>
            <a:chOff x="10467794" y="2369307"/>
            <a:chExt cx="1004386" cy="752113"/>
          </a:xfrm>
          <a:solidFill>
            <a:srgbClr val="282828"/>
          </a:solidFill>
        </p:grpSpPr>
        <p:sp>
          <p:nvSpPr>
            <p:cNvPr id="7" name="Freeform 43"/>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grp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8" name="Freeform 44"/>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9" name="TextBox 57"/>
          <p:cNvSpPr txBox="1"/>
          <p:nvPr/>
        </p:nvSpPr>
        <p:spPr>
          <a:xfrm>
            <a:off x="721937" y="3118707"/>
            <a:ext cx="22181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Azure </a:t>
            </a:r>
            <a:r>
              <a:rPr lang="zh-TW" altLang="en-US" kern="0" dirty="0">
                <a:solidFill>
                  <a:srgbClr val="282828"/>
                </a:solidFill>
                <a:latin typeface="Segoe UI" panose="020B0502040204020203" pitchFamily="34" charset="0"/>
                <a:cs typeface="Segoe UI" panose="020B0502040204020203" pitchFamily="34" charset="0"/>
              </a:rPr>
              <a:t>資料服務</a:t>
            </a:r>
            <a:endParaRPr kumimoji="0" lang="en-US" sz="1800" b="0"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0" name="TextBox 58"/>
          <p:cNvSpPr txBox="1"/>
          <p:nvPr/>
        </p:nvSpPr>
        <p:spPr>
          <a:xfrm>
            <a:off x="5441208" y="2307427"/>
            <a:ext cx="137705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您的應用程式</a:t>
            </a:r>
            <a:endParaRPr kumimoji="0" lang="en-US" sz="14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sp>
        <p:nvSpPr>
          <p:cNvPr id="11" name="TextBox 52"/>
          <p:cNvSpPr txBox="1"/>
          <p:nvPr/>
        </p:nvSpPr>
        <p:spPr>
          <a:xfrm>
            <a:off x="8813177" y="3545812"/>
            <a:ext cx="2700000" cy="731520"/>
          </a:xfrm>
          <a:prstGeom prst="rect">
            <a:avLst/>
          </a:prstGeom>
          <a:solidFill>
            <a:srgbClr val="EDC30D"/>
          </a:solidFill>
        </p:spPr>
        <p:txBody>
          <a:bodyPr wrap="square" t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存取控制</a:t>
            </a:r>
            <a:endParaRPr kumimoji="0" 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2" name="TextBox 1"/>
          <p:cNvSpPr txBox="1"/>
          <p:nvPr/>
        </p:nvSpPr>
        <p:spPr>
          <a:xfrm>
            <a:off x="715587" y="3545812"/>
            <a:ext cx="2700000" cy="731520"/>
          </a:xfrm>
          <a:prstGeom prst="rect">
            <a:avLst/>
          </a:prstGeom>
          <a:solidFill>
            <a:srgbClr val="EDC30D"/>
          </a:solidFill>
        </p:spPr>
        <p:txBody>
          <a:bodyPr wrap="square" t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資料儲存</a:t>
            </a:r>
            <a:endParaRPr kumimoji="0" 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3" name="TextBox 50"/>
          <p:cNvSpPr txBox="1"/>
          <p:nvPr/>
        </p:nvSpPr>
        <p:spPr>
          <a:xfrm>
            <a:off x="3416299" y="3545812"/>
            <a:ext cx="2700000" cy="731520"/>
          </a:xfrm>
          <a:prstGeom prst="rect">
            <a:avLst/>
          </a:prstGeom>
          <a:solidFill>
            <a:srgbClr val="EDC30D"/>
          </a:solidFill>
        </p:spPr>
        <p:txBody>
          <a:bodyPr wrap="square" t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資料分析</a:t>
            </a:r>
            <a:endParaRPr kumimoji="0" 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4" name="TextBox 51"/>
          <p:cNvSpPr txBox="1"/>
          <p:nvPr/>
        </p:nvSpPr>
        <p:spPr>
          <a:xfrm>
            <a:off x="6113850" y="3545812"/>
            <a:ext cx="2700000" cy="731520"/>
          </a:xfrm>
          <a:prstGeom prst="rect">
            <a:avLst/>
          </a:prstGeom>
          <a:solidFill>
            <a:srgbClr val="EDC30D"/>
          </a:solidFill>
        </p:spPr>
        <p:txBody>
          <a:bodyPr wrap="square" tIns="9144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物聯網</a:t>
            </a:r>
            <a:endParaRPr kumimoji="0" lang="en-US" sz="2400" b="1"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endParaRPr>
          </a:p>
        </p:txBody>
      </p:sp>
      <p:sp>
        <p:nvSpPr>
          <p:cNvPr id="15" name="Right Arrow 16"/>
          <p:cNvSpPr/>
          <p:nvPr/>
        </p:nvSpPr>
        <p:spPr>
          <a:xfrm rot="16200000">
            <a:off x="5992377" y="2648312"/>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31"/>
          <p:cNvSpPr txBox="1"/>
          <p:nvPr/>
        </p:nvSpPr>
        <p:spPr>
          <a:xfrm>
            <a:off x="8947584" y="4381462"/>
            <a:ext cx="2425266" cy="815608"/>
          </a:xfrm>
          <a:prstGeom prst="rect">
            <a:avLst/>
          </a:prstGeom>
          <a:noFill/>
        </p:spPr>
        <p:txBody>
          <a:bodyPr wrap="square" rtlCol="0">
            <a:spAutoFit/>
          </a:bodyPr>
          <a:lstStyle>
            <a:defPPr>
              <a:defRPr lang="en-US"/>
            </a:defPPr>
            <a:lvl1pPr marL="182880" marR="0" lvl="0" indent="-91440" fontAlgn="auto">
              <a:lnSpc>
                <a:spcPct val="100000"/>
              </a:lnSpc>
              <a:spcBef>
                <a:spcPts val="0"/>
              </a:spcBef>
              <a:spcAft>
                <a:spcPts val="600"/>
              </a:spcAft>
              <a:buClrTx/>
              <a:buSzTx/>
              <a:buFont typeface="Arial" panose="020B0604020202020204" pitchFamily="34" charset="0"/>
              <a:buChar char="•"/>
              <a:tabLst/>
              <a:defRPr kumimoji="0" sz="1200" i="0" u="none" strike="noStrike" kern="0" cap="none" spc="0" normalizeH="0" baseline="0">
                <a:ln>
                  <a:noFill/>
                </a:ln>
                <a:solidFill>
                  <a:sysClr val="windowText" lastClr="000000"/>
                </a:solidFill>
                <a:effectLst/>
                <a:uLnTx/>
                <a:uFillTx/>
                <a:latin typeface="Segoe UI" panose="020B0502040204020203" pitchFamily="34" charset="0"/>
                <a:cs typeface="Segoe UI" panose="020B0502040204020203" pitchFamily="34" charset="0"/>
              </a:defRPr>
            </a:lvl1pPr>
          </a:lstStyle>
          <a:p>
            <a:r>
              <a:rPr lang="en-US" sz="1400" dirty="0">
                <a:solidFill>
                  <a:srgbClr val="282828"/>
                </a:solidFill>
              </a:rPr>
              <a:t>Azure Active Directory</a:t>
            </a:r>
          </a:p>
          <a:p>
            <a:r>
              <a:rPr lang="en-US" sz="1400" dirty="0">
                <a:solidFill>
                  <a:srgbClr val="282828"/>
                </a:solidFill>
              </a:rPr>
              <a:t>Multi-factor authentication</a:t>
            </a:r>
          </a:p>
        </p:txBody>
      </p:sp>
      <p:sp>
        <p:nvSpPr>
          <p:cNvPr id="17" name="TextBox 32"/>
          <p:cNvSpPr txBox="1"/>
          <p:nvPr/>
        </p:nvSpPr>
        <p:spPr>
          <a:xfrm>
            <a:off x="6240349" y="4381462"/>
            <a:ext cx="2434480" cy="1184940"/>
          </a:xfrm>
          <a:prstGeom prst="rect">
            <a:avLst/>
          </a:prstGeom>
          <a:noFill/>
        </p:spPr>
        <p:txBody>
          <a:bodyPr wrap="square" rtlCol="0">
            <a:spAutoFit/>
          </a:bodyPr>
          <a:lstStyle>
            <a:defPPr>
              <a:defRPr lang="en-US"/>
            </a:defPPr>
            <a:lvl1pPr marL="182880" marR="0" lvl="0" indent="-91440" fontAlgn="auto">
              <a:lnSpc>
                <a:spcPct val="100000"/>
              </a:lnSpc>
              <a:spcBef>
                <a:spcPts val="0"/>
              </a:spcBef>
              <a:spcAft>
                <a:spcPts val="600"/>
              </a:spcAft>
              <a:buClrTx/>
              <a:buSzTx/>
              <a:buFont typeface="Arial" panose="020B0604020202020204" pitchFamily="34" charset="0"/>
              <a:buChar char="•"/>
              <a:tabLst/>
              <a:defRPr kumimoji="0" sz="1200" i="0" u="none" strike="noStrike" kern="0" cap="none" spc="0" normalizeH="0" baseline="0">
                <a:ln>
                  <a:noFill/>
                </a:ln>
                <a:solidFill>
                  <a:sysClr val="windowText" lastClr="000000"/>
                </a:solidFill>
                <a:effectLst/>
                <a:uLnTx/>
                <a:uFillTx/>
                <a:latin typeface="Segoe UI" panose="020B0502040204020203" pitchFamily="34" charset="0"/>
                <a:cs typeface="Segoe UI" panose="020B0502040204020203" pitchFamily="34" charset="0"/>
              </a:defRPr>
            </a:lvl1pPr>
          </a:lstStyle>
          <a:p>
            <a:r>
              <a:rPr lang="en-US" sz="1400" dirty="0">
                <a:solidFill>
                  <a:srgbClr val="282828"/>
                </a:solidFill>
              </a:rPr>
              <a:t>IoT Hub</a:t>
            </a:r>
          </a:p>
          <a:p>
            <a:r>
              <a:rPr lang="en-US" sz="1400" dirty="0">
                <a:solidFill>
                  <a:srgbClr val="282828"/>
                </a:solidFill>
              </a:rPr>
              <a:t>Event Hubs</a:t>
            </a:r>
          </a:p>
          <a:p>
            <a:r>
              <a:rPr lang="en-US" sz="1400" dirty="0">
                <a:solidFill>
                  <a:srgbClr val="282828"/>
                </a:solidFill>
              </a:rPr>
              <a:t>Machine Learning</a:t>
            </a:r>
          </a:p>
          <a:p>
            <a:r>
              <a:rPr lang="en-US" sz="1400" dirty="0">
                <a:solidFill>
                  <a:srgbClr val="282828"/>
                </a:solidFill>
              </a:rPr>
              <a:t>Notification Hubs</a:t>
            </a:r>
          </a:p>
        </p:txBody>
      </p:sp>
      <p:sp>
        <p:nvSpPr>
          <p:cNvPr id="18" name="TextBox 33"/>
          <p:cNvSpPr txBox="1"/>
          <p:nvPr/>
        </p:nvSpPr>
        <p:spPr>
          <a:xfrm>
            <a:off x="869278" y="4381463"/>
            <a:ext cx="2407962" cy="1477328"/>
          </a:xfrm>
          <a:prstGeom prst="rect">
            <a:avLst/>
          </a:prstGeom>
          <a:noFill/>
        </p:spPr>
        <p:txBody>
          <a:bodyPr wrap="square" rtlCol="0">
            <a:spAutoFit/>
          </a:bodyPr>
          <a:lstStyle/>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i="0" u="none" strike="noStrike" kern="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SQL DB</a:t>
            </a:r>
          </a:p>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0" dirty="0">
                <a:solidFill>
                  <a:srgbClr val="282828"/>
                </a:solidFill>
                <a:latin typeface="Segoe UI" panose="020B0502040204020203" pitchFamily="34" charset="0"/>
                <a:cs typeface="Segoe UI" panose="020B0502040204020203" pitchFamily="34" charset="0"/>
              </a:rPr>
              <a:t>Document DB</a:t>
            </a:r>
          </a:p>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0" dirty="0">
                <a:solidFill>
                  <a:srgbClr val="282828"/>
                </a:solidFill>
                <a:latin typeface="Segoe UI" panose="020B0502040204020203" pitchFamily="34" charset="0"/>
                <a:cs typeface="Segoe UI" panose="020B0502040204020203" pitchFamily="34" charset="0"/>
              </a:rPr>
              <a:t>Blob Storage</a:t>
            </a:r>
          </a:p>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0" dirty="0" err="1">
                <a:solidFill>
                  <a:srgbClr val="282828"/>
                </a:solidFill>
                <a:latin typeface="Segoe UI" panose="020B0502040204020203" pitchFamily="34" charset="0"/>
                <a:cs typeface="Segoe UI" panose="020B0502040204020203" pitchFamily="34" charset="0"/>
              </a:rPr>
              <a:t>StorSimple</a:t>
            </a:r>
            <a:endParaRPr lang="en-US" sz="1400" kern="0" dirty="0">
              <a:solidFill>
                <a:srgbClr val="282828"/>
              </a:solidFill>
              <a:latin typeface="Segoe UI" panose="020B0502040204020203" pitchFamily="34" charset="0"/>
              <a:cs typeface="Segoe UI" panose="020B0502040204020203" pitchFamily="34" charset="0"/>
            </a:endParaRPr>
          </a:p>
          <a:p>
            <a:pPr marL="182880" marR="0" lvl="0" indent="-9144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0" dirty="0">
                <a:solidFill>
                  <a:srgbClr val="282828"/>
                </a:solidFill>
                <a:latin typeface="Segoe UI" panose="020B0502040204020203" pitchFamily="34" charset="0"/>
                <a:cs typeface="Segoe UI" panose="020B0502040204020203" pitchFamily="34" charset="0"/>
              </a:rPr>
              <a:t>SQL Data Warehouse</a:t>
            </a:r>
          </a:p>
        </p:txBody>
      </p:sp>
      <p:sp>
        <p:nvSpPr>
          <p:cNvPr id="19" name="Left Bracket 35"/>
          <p:cNvSpPr/>
          <p:nvPr/>
        </p:nvSpPr>
        <p:spPr>
          <a:xfrm rot="5400000" flipV="1">
            <a:off x="6062929" y="-2385899"/>
            <a:ext cx="107278" cy="10789261"/>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cxnSp>
        <p:nvCxnSpPr>
          <p:cNvPr id="20" name="Straight Connector 36"/>
          <p:cNvCxnSpPr/>
          <p:nvPr/>
        </p:nvCxnSpPr>
        <p:spPr>
          <a:xfrm>
            <a:off x="3415587" y="3612800"/>
            <a:ext cx="0" cy="237744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38"/>
          <p:cNvCxnSpPr/>
          <p:nvPr/>
        </p:nvCxnSpPr>
        <p:spPr>
          <a:xfrm>
            <a:off x="6113850" y="3613774"/>
            <a:ext cx="0" cy="2376466"/>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39"/>
          <p:cNvCxnSpPr/>
          <p:nvPr/>
        </p:nvCxnSpPr>
        <p:spPr>
          <a:xfrm>
            <a:off x="8813177" y="3612800"/>
            <a:ext cx="0" cy="237744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56"/>
          <p:cNvSpPr/>
          <p:nvPr/>
        </p:nvSpPr>
        <p:spPr>
          <a:xfrm>
            <a:off x="711198" y="3544375"/>
            <a:ext cx="10800000" cy="2529860"/>
          </a:xfrm>
          <a:prstGeom prst="rect">
            <a:avLst/>
          </a:prstGeom>
          <a:noFill/>
          <a:ln w="6350">
            <a:solidFill>
              <a:srgbClr val="1E1E1E">
                <a:alpha val="5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105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Power BI Embedded API </a:t>
            </a:r>
            <a:r>
              <a:rPr lang="zh-TW" altLang="en-US" dirty="0"/>
              <a:t>架構</a:t>
            </a:r>
          </a:p>
        </p:txBody>
      </p:sp>
      <p:sp>
        <p:nvSpPr>
          <p:cNvPr id="7" name="Rectangle 43"/>
          <p:cNvSpPr/>
          <p:nvPr/>
        </p:nvSpPr>
        <p:spPr>
          <a:xfrm>
            <a:off x="364601" y="3632441"/>
            <a:ext cx="4572001" cy="119289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Discovery</a:t>
            </a:r>
            <a:r>
              <a:rPr lang="en-US" sz="1400" dirty="0">
                <a:solidFill>
                  <a:srgbClr val="282828"/>
                </a:solidFill>
                <a:latin typeface="Segoe UI" panose="020B0502040204020203" pitchFamily="34" charset="0"/>
                <a:cs typeface="Segoe UI" panose="020B0502040204020203" pitchFamily="34" charset="0"/>
              </a:rPr>
              <a:t>: Enumerate datasets and reports</a:t>
            </a:r>
          </a:p>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Content Creation</a:t>
            </a:r>
            <a:r>
              <a:rPr lang="en-US" sz="1400" dirty="0">
                <a:solidFill>
                  <a:srgbClr val="282828"/>
                </a:solidFill>
                <a:latin typeface="Segoe UI" panose="020B0502040204020203" pitchFamily="34" charset="0"/>
                <a:cs typeface="Segoe UI" panose="020B0502040204020203" pitchFamily="34" charset="0"/>
              </a:rPr>
              <a:t>:</a:t>
            </a:r>
            <a:r>
              <a:rPr lang="en-US" sz="1400" b="1" dirty="0">
                <a:solidFill>
                  <a:srgbClr val="282828"/>
                </a:solidFill>
                <a:latin typeface="Segoe UI" panose="020B0502040204020203" pitchFamily="34" charset="0"/>
                <a:cs typeface="Segoe UI" panose="020B0502040204020203" pitchFamily="34" charset="0"/>
              </a:rPr>
              <a:t> </a:t>
            </a:r>
            <a:r>
              <a:rPr lang="en-US" sz="1400" spc="-30" dirty="0">
                <a:solidFill>
                  <a:srgbClr val="282828"/>
                </a:solidFill>
                <a:latin typeface="Segoe UI" panose="020B0502040204020203" pitchFamily="34" charset="0"/>
                <a:cs typeface="Segoe UI" panose="020B0502040204020203" pitchFamily="34" charset="0"/>
              </a:rPr>
              <a:t>Provision datasets and reports</a:t>
            </a:r>
          </a:p>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r>
              <a:rPr lang="en-US" sz="1400" dirty="0">
                <a:solidFill>
                  <a:srgbClr val="282828"/>
                </a:solidFill>
                <a:latin typeface="Segoe UI" panose="020B0502040204020203" pitchFamily="34" charset="0"/>
                <a:cs typeface="Segoe UI" panose="020B0502040204020203" pitchFamily="34" charset="0"/>
              </a:rPr>
              <a:t>:</a:t>
            </a:r>
            <a:r>
              <a:rPr lang="en-US" sz="1400" b="1" dirty="0">
                <a:solidFill>
                  <a:srgbClr val="282828"/>
                </a:solidFill>
                <a:latin typeface="Segoe UI" panose="020B0502040204020203" pitchFamily="34" charset="0"/>
                <a:cs typeface="Segoe UI" panose="020B0502040204020203" pitchFamily="34" charset="0"/>
              </a:rPr>
              <a:t> </a:t>
            </a:r>
            <a:r>
              <a:rPr lang="en-US" sz="1400" dirty="0">
                <a:solidFill>
                  <a:srgbClr val="282828"/>
                </a:solidFill>
                <a:latin typeface="Segoe UI" panose="020B0502040204020203" pitchFamily="34" charset="0"/>
                <a:cs typeface="Segoe UI" panose="020B0502040204020203" pitchFamily="34" charset="0"/>
              </a:rPr>
              <a:t>Embed reports</a:t>
            </a:r>
          </a:p>
          <a:p>
            <a:pPr>
              <a:spcBef>
                <a:spcPts val="300"/>
              </a:spcBef>
            </a:pPr>
            <a:r>
              <a:rPr lang="en-US" sz="1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Utility</a:t>
            </a:r>
            <a:r>
              <a:rPr lang="en-US" sz="1400" dirty="0">
                <a:solidFill>
                  <a:srgbClr val="282828"/>
                </a:solidFill>
                <a:latin typeface="Segoe UI" panose="020B0502040204020203" pitchFamily="34" charset="0"/>
                <a:cs typeface="Segoe UI" panose="020B0502040204020203" pitchFamily="34" charset="0"/>
              </a:rPr>
              <a:t>: Set connection strings and credentials</a:t>
            </a:r>
          </a:p>
        </p:txBody>
      </p:sp>
      <p:sp>
        <p:nvSpPr>
          <p:cNvPr id="8" name="Rectangle 45"/>
          <p:cNvSpPr/>
          <p:nvPr/>
        </p:nvSpPr>
        <p:spPr>
          <a:xfrm>
            <a:off x="364602" y="3261280"/>
            <a:ext cx="2863467" cy="346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b="1"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Power BI APIs</a:t>
            </a:r>
          </a:p>
        </p:txBody>
      </p:sp>
      <p:sp>
        <p:nvSpPr>
          <p:cNvPr id="9" name="Rectangle 46"/>
          <p:cNvSpPr/>
          <p:nvPr/>
        </p:nvSpPr>
        <p:spPr>
          <a:xfrm>
            <a:off x="364602" y="5082359"/>
            <a:ext cx="4643916" cy="3463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b="1" dirty="0">
                <a:solidFill>
                  <a:schemeClr val="tx2"/>
                </a:solidFill>
                <a:latin typeface="Segoe UI Black" panose="020B0A02040204020203" pitchFamily="34" charset="0"/>
                <a:ea typeface="Segoe UI Black" panose="020B0A02040204020203" pitchFamily="34" charset="0"/>
                <a:cs typeface="Segoe UI Black" panose="020B0A02040204020203" pitchFamily="34" charset="0"/>
              </a:rPr>
              <a:t>Azure APIs for automation</a:t>
            </a:r>
          </a:p>
        </p:txBody>
      </p:sp>
      <p:sp>
        <p:nvSpPr>
          <p:cNvPr id="10" name="Rectangle 47"/>
          <p:cNvSpPr/>
          <p:nvPr/>
        </p:nvSpPr>
        <p:spPr>
          <a:xfrm>
            <a:off x="364602" y="5443028"/>
            <a:ext cx="3372902" cy="93669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300"/>
              </a:spcBef>
            </a:pPr>
            <a:r>
              <a:rPr lang="en-US" sz="1400" dirty="0">
                <a:solidFill>
                  <a:srgbClr val="282828"/>
                </a:solidFill>
                <a:latin typeface="Segoe UI" panose="020B0502040204020203" pitchFamily="34" charset="0"/>
                <a:cs typeface="Segoe UI" panose="020B0502040204020203" pitchFamily="34" charset="0"/>
              </a:rPr>
              <a:t>Provision workspace collections</a:t>
            </a:r>
          </a:p>
          <a:p>
            <a:pPr>
              <a:spcBef>
                <a:spcPts val="300"/>
              </a:spcBef>
            </a:pPr>
            <a:r>
              <a:rPr lang="en-US" sz="1400" dirty="0">
                <a:solidFill>
                  <a:srgbClr val="282828"/>
                </a:solidFill>
                <a:latin typeface="Segoe UI" panose="020B0502040204020203" pitchFamily="34" charset="0"/>
                <a:cs typeface="Segoe UI" panose="020B0502040204020203" pitchFamily="34" charset="0"/>
              </a:rPr>
              <a:t>De-provision workspace collections</a:t>
            </a:r>
          </a:p>
          <a:p>
            <a:pPr>
              <a:spcBef>
                <a:spcPts val="300"/>
              </a:spcBef>
            </a:pPr>
            <a:r>
              <a:rPr lang="en-US" sz="1400" dirty="0">
                <a:solidFill>
                  <a:srgbClr val="282828"/>
                </a:solidFill>
                <a:latin typeface="Segoe UI" panose="020B0502040204020203" pitchFamily="34" charset="0"/>
                <a:cs typeface="Segoe UI" panose="020B0502040204020203" pitchFamily="34" charset="0"/>
              </a:rPr>
              <a:t>Manage API keys</a:t>
            </a:r>
          </a:p>
        </p:txBody>
      </p:sp>
      <p:sp>
        <p:nvSpPr>
          <p:cNvPr id="11" name="Rectangle 27"/>
          <p:cNvSpPr/>
          <p:nvPr/>
        </p:nvSpPr>
        <p:spPr>
          <a:xfrm>
            <a:off x="5631543" y="5583742"/>
            <a:ext cx="4782457" cy="795978"/>
          </a:xfrm>
          <a:prstGeom prst="rect">
            <a:avLst/>
          </a:prstGeom>
          <a:noFill/>
          <a:ln w="6350">
            <a:solidFill>
              <a:srgbClr val="1E1E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2"/>
          <p:cNvSpPr/>
          <p:nvPr/>
        </p:nvSpPr>
        <p:spPr>
          <a:xfrm>
            <a:off x="5631544" y="3104356"/>
            <a:ext cx="4782457" cy="1563188"/>
          </a:xfrm>
          <a:prstGeom prst="rect">
            <a:avLst/>
          </a:prstGeom>
          <a:noFill/>
          <a:ln w="6350">
            <a:solidFill>
              <a:srgbClr val="1E1E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9"/>
          <p:cNvSpPr txBox="1"/>
          <p:nvPr/>
        </p:nvSpPr>
        <p:spPr>
          <a:xfrm>
            <a:off x="10443016" y="5843232"/>
            <a:ext cx="1362643" cy="276999"/>
          </a:xfrm>
          <a:prstGeom prst="rect">
            <a:avLst/>
          </a:prstGeom>
          <a:noFill/>
        </p:spPr>
        <p:txBody>
          <a:bodyPr wrap="square" rtlCol="0">
            <a:spAutoFit/>
          </a:bodyPr>
          <a:lstStyle/>
          <a:p>
            <a:pPr lvl="0" defTabSz="932742">
              <a:defRPr/>
            </a:pPr>
            <a:r>
              <a:rPr lang="en-US" sz="1200" b="1" kern="0" dirty="0">
                <a:solidFill>
                  <a:srgbClr val="282828"/>
                </a:solidFill>
              </a:rPr>
              <a:t>Data</a:t>
            </a:r>
            <a:endParaRPr kumimoji="0" lang="en-US" sz="1200" b="1" i="0" u="none" strike="noStrike" kern="0" cap="none" spc="0" normalizeH="0" baseline="0" noProof="0" dirty="0">
              <a:ln>
                <a:noFill/>
              </a:ln>
              <a:solidFill>
                <a:srgbClr val="282828"/>
              </a:solidFill>
              <a:effectLst/>
              <a:uLnTx/>
              <a:uFillTx/>
            </a:endParaRPr>
          </a:p>
        </p:txBody>
      </p:sp>
      <p:sp>
        <p:nvSpPr>
          <p:cNvPr id="14" name="TextBox 50"/>
          <p:cNvSpPr txBox="1"/>
          <p:nvPr/>
        </p:nvSpPr>
        <p:spPr>
          <a:xfrm>
            <a:off x="10443016" y="4995967"/>
            <a:ext cx="1362643" cy="276999"/>
          </a:xfrm>
          <a:prstGeom prst="rect">
            <a:avLst/>
          </a:prstGeom>
          <a:noFill/>
        </p:spPr>
        <p:txBody>
          <a:bodyPr wrap="square" rtlCol="0">
            <a:spAutoFit/>
          </a:bodyPr>
          <a:lstStyle/>
          <a:p>
            <a:pPr lvl="0" defTabSz="932742">
              <a:defRPr/>
            </a:pPr>
            <a:r>
              <a:rPr lang="en-US" sz="1200" b="1" kern="0" dirty="0">
                <a:solidFill>
                  <a:srgbClr val="282828"/>
                </a:solidFill>
              </a:rPr>
              <a:t>Platform</a:t>
            </a:r>
            <a:endParaRPr kumimoji="0" lang="en-US" sz="1200" b="1" i="0" u="none" strike="noStrike" kern="0" cap="none" spc="0" normalizeH="0" baseline="0" noProof="0" dirty="0">
              <a:ln>
                <a:noFill/>
              </a:ln>
              <a:solidFill>
                <a:srgbClr val="282828"/>
              </a:solidFill>
              <a:effectLst/>
              <a:uLnTx/>
              <a:uFillTx/>
            </a:endParaRPr>
          </a:p>
        </p:txBody>
      </p:sp>
      <p:sp>
        <p:nvSpPr>
          <p:cNvPr id="15" name="TextBox 51"/>
          <p:cNvSpPr txBox="1"/>
          <p:nvPr/>
        </p:nvSpPr>
        <p:spPr>
          <a:xfrm>
            <a:off x="10443016" y="3767823"/>
            <a:ext cx="1362643" cy="276999"/>
          </a:xfrm>
          <a:prstGeom prst="rect">
            <a:avLst/>
          </a:prstGeom>
          <a:noFill/>
        </p:spPr>
        <p:txBody>
          <a:bodyPr wrap="square" rtlCol="0">
            <a:spAutoFit/>
          </a:bodyPr>
          <a:lstStyle/>
          <a:p>
            <a:pPr lvl="0" defTabSz="932742">
              <a:defRPr/>
            </a:pPr>
            <a:r>
              <a:rPr lang="en-US" sz="1200" b="1" kern="0" dirty="0">
                <a:solidFill>
                  <a:srgbClr val="282828"/>
                </a:solidFill>
              </a:rPr>
              <a:t>Programmatic</a:t>
            </a:r>
            <a:endParaRPr kumimoji="0" lang="en-US" sz="1200" b="1" i="0" u="none" strike="noStrike" kern="0" cap="none" spc="0" normalizeH="0" baseline="0" noProof="0" dirty="0">
              <a:ln>
                <a:noFill/>
              </a:ln>
              <a:solidFill>
                <a:srgbClr val="282828"/>
              </a:solidFill>
              <a:effectLst/>
              <a:uLnTx/>
              <a:uFillTx/>
            </a:endParaRPr>
          </a:p>
        </p:txBody>
      </p:sp>
      <p:sp>
        <p:nvSpPr>
          <p:cNvPr id="16" name="TextBox 54"/>
          <p:cNvSpPr txBox="1"/>
          <p:nvPr/>
        </p:nvSpPr>
        <p:spPr>
          <a:xfrm>
            <a:off x="7365161" y="5758802"/>
            <a:ext cx="1305358" cy="43088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 Warehouse</a:t>
            </a:r>
          </a:p>
        </p:txBody>
      </p:sp>
      <p:sp>
        <p:nvSpPr>
          <p:cNvPr id="17" name="TextBox 55"/>
          <p:cNvSpPr txBox="1"/>
          <p:nvPr/>
        </p:nvSpPr>
        <p:spPr>
          <a:xfrm>
            <a:off x="8671081" y="5758802"/>
            <a:ext cx="1630440" cy="43088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1100" kern="0" dirty="0">
                <a:solidFill>
                  <a:srgbClr val="282828"/>
                </a:solidFill>
                <a:latin typeface="Segoe UI Semibold" panose="020B0702040204020203" pitchFamily="34" charset="0"/>
                <a:cs typeface="Segoe UI Semibold" panose="020B0702040204020203" pitchFamily="34" charset="0"/>
              </a:rPr>
              <a:t>Spark on </a:t>
            </a:r>
            <a:br>
              <a:rPr lang="en-US" sz="1100" kern="0" dirty="0">
                <a:solidFill>
                  <a:srgbClr val="282828"/>
                </a:solidFill>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HDInsight</a:t>
            </a:r>
          </a:p>
        </p:txBody>
      </p:sp>
      <p:sp>
        <p:nvSpPr>
          <p:cNvPr id="18" name="TextBox 56"/>
          <p:cNvSpPr txBox="1"/>
          <p:nvPr/>
        </p:nvSpPr>
        <p:spPr>
          <a:xfrm>
            <a:off x="5744021" y="5758802"/>
            <a:ext cx="1577035" cy="43088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Database</a:t>
            </a:r>
          </a:p>
        </p:txBody>
      </p:sp>
      <p:grpSp>
        <p:nvGrpSpPr>
          <p:cNvPr id="19" name="Group 67"/>
          <p:cNvGrpSpPr/>
          <p:nvPr/>
        </p:nvGrpSpPr>
        <p:grpSpPr>
          <a:xfrm rot="19800000">
            <a:off x="6396840" y="3419712"/>
            <a:ext cx="1000879" cy="629634"/>
            <a:chOff x="228586" y="3732906"/>
            <a:chExt cx="3039980" cy="1912400"/>
          </a:xfrm>
          <a:solidFill>
            <a:srgbClr val="1E1E1E"/>
          </a:solidFill>
        </p:grpSpPr>
        <p:sp>
          <p:nvSpPr>
            <p:cNvPr id="20" name="Freeform 68"/>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69"/>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70"/>
          <p:cNvGrpSpPr/>
          <p:nvPr/>
        </p:nvGrpSpPr>
        <p:grpSpPr>
          <a:xfrm rot="19800000">
            <a:off x="8713954" y="3419712"/>
            <a:ext cx="1000879" cy="629634"/>
            <a:chOff x="228586" y="3732906"/>
            <a:chExt cx="3039980" cy="1912400"/>
          </a:xfrm>
          <a:solidFill>
            <a:srgbClr val="1E1E1E"/>
          </a:solidFill>
        </p:grpSpPr>
        <p:sp>
          <p:nvSpPr>
            <p:cNvPr id="23" name="Freeform 71"/>
            <p:cNvSpPr/>
            <p:nvPr/>
          </p:nvSpPr>
          <p:spPr bwMode="auto">
            <a:xfrm>
              <a:off x="228586" y="3732906"/>
              <a:ext cx="1912399" cy="1912400"/>
            </a:xfrm>
            <a:custGeom>
              <a:avLst/>
              <a:gdLst>
                <a:gd name="connsiteX0" fmla="*/ 1107714 w 1912399"/>
                <a:gd name="connsiteY0" fmla="*/ 0 h 1912400"/>
                <a:gd name="connsiteX1" fmla="*/ 1295367 w 1912399"/>
                <a:gd name="connsiteY1" fmla="*/ 49424 h 1912400"/>
                <a:gd name="connsiteX2" fmla="*/ 1292561 w 1912399"/>
                <a:gd name="connsiteY2" fmla="*/ 272823 h 1912400"/>
                <a:gd name="connsiteX3" fmla="*/ 1319590 w 1912399"/>
                <a:gd name="connsiteY3" fmla="*/ 285843 h 1912400"/>
                <a:gd name="connsiteX4" fmla="*/ 1373480 w 1912399"/>
                <a:gd name="connsiteY4" fmla="*/ 318582 h 1912400"/>
                <a:gd name="connsiteX5" fmla="*/ 1564000 w 1912399"/>
                <a:gd name="connsiteY5" fmla="*/ 202638 h 1912400"/>
                <a:gd name="connsiteX6" fmla="*/ 1702074 w 1912399"/>
                <a:gd name="connsiteY6" fmla="*/ 338990 h 1912400"/>
                <a:gd name="connsiteX7" fmla="*/ 1588749 w 1912399"/>
                <a:gd name="connsiteY7" fmla="*/ 530579 h 1912400"/>
                <a:gd name="connsiteX8" fmla="*/ 1626555 w 1912399"/>
                <a:gd name="connsiteY8" fmla="*/ 592808 h 1912400"/>
                <a:gd name="connsiteX9" fmla="*/ 1636116 w 1912399"/>
                <a:gd name="connsiteY9" fmla="*/ 612656 h 1912400"/>
                <a:gd name="connsiteX10" fmla="*/ 1859351 w 1912399"/>
                <a:gd name="connsiteY10" fmla="*/ 607499 h 1912400"/>
                <a:gd name="connsiteX11" fmla="*/ 1910750 w 1912399"/>
                <a:gd name="connsiteY11" fmla="*/ 794621 h 1912400"/>
                <a:gd name="connsiteX12" fmla="*/ 1715952 w 1912399"/>
                <a:gd name="connsiteY12" fmla="*/ 904364 h 1912400"/>
                <a:gd name="connsiteX13" fmla="*/ 1718570 w 1912399"/>
                <a:gd name="connsiteY13" fmla="*/ 956199 h 1912400"/>
                <a:gd name="connsiteX14" fmla="*/ 1716491 w 1912399"/>
                <a:gd name="connsiteY14" fmla="*/ 997357 h 1912400"/>
                <a:gd name="connsiteX15" fmla="*/ 1912399 w 1912399"/>
                <a:gd name="connsiteY15" fmla="*/ 1105023 h 1912400"/>
                <a:gd name="connsiteX16" fmla="*/ 1862975 w 1912399"/>
                <a:gd name="connsiteY16" fmla="*/ 1292677 h 1912400"/>
                <a:gd name="connsiteX17" fmla="*/ 1640864 w 1912399"/>
                <a:gd name="connsiteY17" fmla="*/ 1289887 h 1912400"/>
                <a:gd name="connsiteX18" fmla="*/ 1626555 w 1912399"/>
                <a:gd name="connsiteY18" fmla="*/ 1319591 h 1912400"/>
                <a:gd name="connsiteX19" fmla="*/ 1594634 w 1912399"/>
                <a:gd name="connsiteY19" fmla="*/ 1372134 h 1912400"/>
                <a:gd name="connsiteX20" fmla="*/ 1709760 w 1912399"/>
                <a:gd name="connsiteY20" fmla="*/ 1561309 h 1912400"/>
                <a:gd name="connsiteX21" fmla="*/ 1573408 w 1912399"/>
                <a:gd name="connsiteY21" fmla="*/ 1699383 h 1912400"/>
                <a:gd name="connsiteX22" fmla="*/ 1383815 w 1912399"/>
                <a:gd name="connsiteY22" fmla="*/ 1587240 h 1912400"/>
                <a:gd name="connsiteX23" fmla="*/ 1382447 w 1912399"/>
                <a:gd name="connsiteY23" fmla="*/ 1588369 h 1912400"/>
                <a:gd name="connsiteX24" fmla="*/ 1319589 w 1912399"/>
                <a:gd name="connsiteY24" fmla="*/ 1626556 h 1912400"/>
                <a:gd name="connsiteX25" fmla="*/ 1299743 w 1912399"/>
                <a:gd name="connsiteY25" fmla="*/ 1636116 h 1912400"/>
                <a:gd name="connsiteX26" fmla="*/ 1304898 w 1912399"/>
                <a:gd name="connsiteY26" fmla="*/ 1859353 h 1912400"/>
                <a:gd name="connsiteX27" fmla="*/ 1117777 w 1912399"/>
                <a:gd name="connsiteY27" fmla="*/ 1910752 h 1912400"/>
                <a:gd name="connsiteX28" fmla="*/ 1008034 w 1912399"/>
                <a:gd name="connsiteY28" fmla="*/ 1715953 h 1912400"/>
                <a:gd name="connsiteX29" fmla="*/ 956198 w 1912399"/>
                <a:gd name="connsiteY29" fmla="*/ 1718570 h 1912400"/>
                <a:gd name="connsiteX30" fmla="*/ 912424 w 1912399"/>
                <a:gd name="connsiteY30" fmla="*/ 1716359 h 1912400"/>
                <a:gd name="connsiteX31" fmla="*/ 804686 w 1912399"/>
                <a:gd name="connsiteY31" fmla="*/ 1912400 h 1912400"/>
                <a:gd name="connsiteX32" fmla="*/ 617034 w 1912399"/>
                <a:gd name="connsiteY32" fmla="*/ 1862976 h 1912400"/>
                <a:gd name="connsiteX33" fmla="*/ 619840 w 1912399"/>
                <a:gd name="connsiteY33" fmla="*/ 1639577 h 1912400"/>
                <a:gd name="connsiteX34" fmla="*/ 592809 w 1912399"/>
                <a:gd name="connsiteY34" fmla="*/ 1626557 h 1912400"/>
                <a:gd name="connsiteX35" fmla="*/ 538918 w 1912399"/>
                <a:gd name="connsiteY35" fmla="*/ 1593816 h 1912400"/>
                <a:gd name="connsiteX36" fmla="*/ 348399 w 1912399"/>
                <a:gd name="connsiteY36" fmla="*/ 1709761 h 1912400"/>
                <a:gd name="connsiteX37" fmla="*/ 210325 w 1912399"/>
                <a:gd name="connsiteY37" fmla="*/ 1573408 h 1912400"/>
                <a:gd name="connsiteX38" fmla="*/ 323649 w 1912399"/>
                <a:gd name="connsiteY38" fmla="*/ 1381820 h 1912400"/>
                <a:gd name="connsiteX39" fmla="*/ 285842 w 1912399"/>
                <a:gd name="connsiteY39" fmla="*/ 1319591 h 1912400"/>
                <a:gd name="connsiteX40" fmla="*/ 276283 w 1912399"/>
                <a:gd name="connsiteY40" fmla="*/ 1299744 h 1912400"/>
                <a:gd name="connsiteX41" fmla="*/ 53046 w 1912399"/>
                <a:gd name="connsiteY41" fmla="*/ 1304899 h 1912400"/>
                <a:gd name="connsiteX42" fmla="*/ 1647 w 1912399"/>
                <a:gd name="connsiteY42" fmla="*/ 1117778 h 1912400"/>
                <a:gd name="connsiteX43" fmla="*/ 196447 w 1912399"/>
                <a:gd name="connsiteY43" fmla="*/ 1008034 h 1912400"/>
                <a:gd name="connsiteX44" fmla="*/ 193829 w 1912399"/>
                <a:gd name="connsiteY44" fmla="*/ 956199 h 1912400"/>
                <a:gd name="connsiteX45" fmla="*/ 196172 w 1912399"/>
                <a:gd name="connsiteY45" fmla="*/ 909806 h 1912400"/>
                <a:gd name="connsiteX46" fmla="*/ 0 w 1912399"/>
                <a:gd name="connsiteY46" fmla="*/ 801994 h 1912400"/>
                <a:gd name="connsiteX47" fmla="*/ 49424 w 1912399"/>
                <a:gd name="connsiteY47" fmla="*/ 614342 h 1912400"/>
                <a:gd name="connsiteX48" fmla="*/ 274111 w 1912399"/>
                <a:gd name="connsiteY48" fmla="*/ 617163 h 1912400"/>
                <a:gd name="connsiteX49" fmla="*/ 285843 w 1912399"/>
                <a:gd name="connsiteY49" fmla="*/ 592809 h 1912400"/>
                <a:gd name="connsiteX50" fmla="*/ 319400 w 1912399"/>
                <a:gd name="connsiteY50" fmla="*/ 537571 h 1912400"/>
                <a:gd name="connsiteX51" fmla="*/ 202639 w 1912399"/>
                <a:gd name="connsiteY51" fmla="*/ 345707 h 1912400"/>
                <a:gd name="connsiteX52" fmla="*/ 338991 w 1912399"/>
                <a:gd name="connsiteY52" fmla="*/ 207633 h 1912400"/>
                <a:gd name="connsiteX53" fmla="*/ 532824 w 1912399"/>
                <a:gd name="connsiteY53" fmla="*/ 322285 h 1912400"/>
                <a:gd name="connsiteX54" fmla="*/ 592809 w 1912399"/>
                <a:gd name="connsiteY54" fmla="*/ 285843 h 1912400"/>
                <a:gd name="connsiteX55" fmla="*/ 612656 w 1912399"/>
                <a:gd name="connsiteY55" fmla="*/ 276282 h 1912400"/>
                <a:gd name="connsiteX56" fmla="*/ 607499 w 1912399"/>
                <a:gd name="connsiteY56" fmla="*/ 53048 h 1912400"/>
                <a:gd name="connsiteX57" fmla="*/ 794621 w 1912399"/>
                <a:gd name="connsiteY57" fmla="*/ 1649 h 1912400"/>
                <a:gd name="connsiteX58" fmla="*/ 904364 w 1912399"/>
                <a:gd name="connsiteY58" fmla="*/ 196447 h 1912400"/>
                <a:gd name="connsiteX59" fmla="*/ 956199 w 1912399"/>
                <a:gd name="connsiteY59" fmla="*/ 193829 h 1912400"/>
                <a:gd name="connsiteX60" fmla="*/ 999976 w 1912399"/>
                <a:gd name="connsiteY60" fmla="*/ 196040 h 1912400"/>
                <a:gd name="connsiteX61" fmla="*/ 1107714 w 1912399"/>
                <a:gd name="connsiteY61" fmla="*/ 0 h 1912400"/>
                <a:gd name="connsiteX62" fmla="*/ 956199 w 1912399"/>
                <a:gd name="connsiteY62" fmla="*/ 400859 h 1912400"/>
                <a:gd name="connsiteX63" fmla="*/ 400859 w 1912399"/>
                <a:gd name="connsiteY63" fmla="*/ 956199 h 1912400"/>
                <a:gd name="connsiteX64" fmla="*/ 956199 w 1912399"/>
                <a:gd name="connsiteY64" fmla="*/ 1511540 h 1912400"/>
                <a:gd name="connsiteX65" fmla="*/ 1511539 w 1912399"/>
                <a:gd name="connsiteY65" fmla="*/ 956200 h 1912400"/>
                <a:gd name="connsiteX66" fmla="*/ 956199 w 1912399"/>
                <a:gd name="connsiteY66" fmla="*/ 400859 h 191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12399" h="1912400">
                  <a:moveTo>
                    <a:pt x="1107714" y="0"/>
                  </a:moveTo>
                  <a:lnTo>
                    <a:pt x="1295367" y="49424"/>
                  </a:lnTo>
                  <a:lnTo>
                    <a:pt x="1292561" y="272823"/>
                  </a:lnTo>
                  <a:lnTo>
                    <a:pt x="1319590" y="285843"/>
                  </a:lnTo>
                  <a:lnTo>
                    <a:pt x="1373480" y="318582"/>
                  </a:lnTo>
                  <a:lnTo>
                    <a:pt x="1564000" y="202638"/>
                  </a:lnTo>
                  <a:lnTo>
                    <a:pt x="1702074" y="338990"/>
                  </a:lnTo>
                  <a:lnTo>
                    <a:pt x="1588749" y="530579"/>
                  </a:lnTo>
                  <a:lnTo>
                    <a:pt x="1626555" y="592808"/>
                  </a:lnTo>
                  <a:lnTo>
                    <a:pt x="1636116" y="612656"/>
                  </a:lnTo>
                  <a:lnTo>
                    <a:pt x="1859351" y="607499"/>
                  </a:lnTo>
                  <a:lnTo>
                    <a:pt x="1910750" y="794621"/>
                  </a:lnTo>
                  <a:lnTo>
                    <a:pt x="1715952" y="904364"/>
                  </a:lnTo>
                  <a:lnTo>
                    <a:pt x="1718570" y="956199"/>
                  </a:lnTo>
                  <a:lnTo>
                    <a:pt x="1716491" y="997357"/>
                  </a:lnTo>
                  <a:lnTo>
                    <a:pt x="1912399" y="1105023"/>
                  </a:lnTo>
                  <a:lnTo>
                    <a:pt x="1862975" y="1292677"/>
                  </a:lnTo>
                  <a:lnTo>
                    <a:pt x="1640864" y="1289887"/>
                  </a:lnTo>
                  <a:lnTo>
                    <a:pt x="1626555" y="1319591"/>
                  </a:lnTo>
                  <a:lnTo>
                    <a:pt x="1594634" y="1372134"/>
                  </a:lnTo>
                  <a:lnTo>
                    <a:pt x="1709760" y="1561309"/>
                  </a:lnTo>
                  <a:lnTo>
                    <a:pt x="1573408" y="1699383"/>
                  </a:lnTo>
                  <a:lnTo>
                    <a:pt x="1383815" y="1587240"/>
                  </a:lnTo>
                  <a:lnTo>
                    <a:pt x="1382447" y="1588369"/>
                  </a:lnTo>
                  <a:cubicBezTo>
                    <a:pt x="1362167" y="1602069"/>
                    <a:pt x="1341194" y="1614819"/>
                    <a:pt x="1319589" y="1626556"/>
                  </a:cubicBezTo>
                  <a:lnTo>
                    <a:pt x="1299743" y="1636116"/>
                  </a:lnTo>
                  <a:lnTo>
                    <a:pt x="1304898" y="1859353"/>
                  </a:lnTo>
                  <a:lnTo>
                    <a:pt x="1117777" y="1910752"/>
                  </a:lnTo>
                  <a:lnTo>
                    <a:pt x="1008034" y="1715953"/>
                  </a:lnTo>
                  <a:lnTo>
                    <a:pt x="956198" y="1718570"/>
                  </a:lnTo>
                  <a:lnTo>
                    <a:pt x="912424" y="1716359"/>
                  </a:lnTo>
                  <a:lnTo>
                    <a:pt x="804686" y="1912400"/>
                  </a:lnTo>
                  <a:lnTo>
                    <a:pt x="617034" y="1862976"/>
                  </a:lnTo>
                  <a:lnTo>
                    <a:pt x="619840" y="1639577"/>
                  </a:lnTo>
                  <a:lnTo>
                    <a:pt x="592809" y="1626557"/>
                  </a:lnTo>
                  <a:lnTo>
                    <a:pt x="538918" y="1593816"/>
                  </a:lnTo>
                  <a:lnTo>
                    <a:pt x="348399" y="1709761"/>
                  </a:lnTo>
                  <a:lnTo>
                    <a:pt x="210325" y="1573408"/>
                  </a:lnTo>
                  <a:lnTo>
                    <a:pt x="323649" y="1381820"/>
                  </a:lnTo>
                  <a:lnTo>
                    <a:pt x="285842" y="1319591"/>
                  </a:lnTo>
                  <a:lnTo>
                    <a:pt x="276283" y="1299744"/>
                  </a:lnTo>
                  <a:lnTo>
                    <a:pt x="53046" y="1304899"/>
                  </a:lnTo>
                  <a:lnTo>
                    <a:pt x="1647" y="1117778"/>
                  </a:lnTo>
                  <a:lnTo>
                    <a:pt x="196447" y="1008034"/>
                  </a:lnTo>
                  <a:lnTo>
                    <a:pt x="193829" y="956199"/>
                  </a:lnTo>
                  <a:lnTo>
                    <a:pt x="196172" y="909806"/>
                  </a:lnTo>
                  <a:lnTo>
                    <a:pt x="0" y="801994"/>
                  </a:lnTo>
                  <a:lnTo>
                    <a:pt x="49424" y="614342"/>
                  </a:lnTo>
                  <a:lnTo>
                    <a:pt x="274111" y="617163"/>
                  </a:lnTo>
                  <a:lnTo>
                    <a:pt x="285843" y="592809"/>
                  </a:lnTo>
                  <a:lnTo>
                    <a:pt x="319400" y="537571"/>
                  </a:lnTo>
                  <a:lnTo>
                    <a:pt x="202639" y="345707"/>
                  </a:lnTo>
                  <a:lnTo>
                    <a:pt x="338991" y="207633"/>
                  </a:lnTo>
                  <a:lnTo>
                    <a:pt x="532824" y="322285"/>
                  </a:lnTo>
                  <a:lnTo>
                    <a:pt x="592809" y="285843"/>
                  </a:lnTo>
                  <a:lnTo>
                    <a:pt x="612656" y="276282"/>
                  </a:lnTo>
                  <a:lnTo>
                    <a:pt x="607499" y="53048"/>
                  </a:lnTo>
                  <a:lnTo>
                    <a:pt x="794621" y="1649"/>
                  </a:lnTo>
                  <a:lnTo>
                    <a:pt x="904364" y="196447"/>
                  </a:lnTo>
                  <a:lnTo>
                    <a:pt x="956199" y="193829"/>
                  </a:lnTo>
                  <a:lnTo>
                    <a:pt x="999976" y="196040"/>
                  </a:lnTo>
                  <a:lnTo>
                    <a:pt x="1107714" y="0"/>
                  </a:lnTo>
                  <a:close/>
                  <a:moveTo>
                    <a:pt x="956199" y="400859"/>
                  </a:moveTo>
                  <a:cubicBezTo>
                    <a:pt x="649493" y="400859"/>
                    <a:pt x="400859" y="649493"/>
                    <a:pt x="400859" y="956199"/>
                  </a:cubicBezTo>
                  <a:cubicBezTo>
                    <a:pt x="400859" y="1262906"/>
                    <a:pt x="649493" y="1511540"/>
                    <a:pt x="956199" y="1511540"/>
                  </a:cubicBezTo>
                  <a:cubicBezTo>
                    <a:pt x="1262905" y="1511540"/>
                    <a:pt x="1511539" y="1262907"/>
                    <a:pt x="1511539" y="956200"/>
                  </a:cubicBezTo>
                  <a:cubicBezTo>
                    <a:pt x="1511539" y="649493"/>
                    <a:pt x="1262905" y="400859"/>
                    <a:pt x="956199" y="4008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72"/>
            <p:cNvSpPr/>
            <p:nvPr/>
          </p:nvSpPr>
          <p:spPr bwMode="auto">
            <a:xfrm>
              <a:off x="2052494" y="3740498"/>
              <a:ext cx="1216072" cy="1216073"/>
            </a:xfrm>
            <a:custGeom>
              <a:avLst/>
              <a:gdLst>
                <a:gd name="connsiteX0" fmla="*/ 663445 w 1216072"/>
                <a:gd name="connsiteY0" fmla="*/ 0 h 1216073"/>
                <a:gd name="connsiteX1" fmla="*/ 811145 w 1216072"/>
                <a:gd name="connsiteY1" fmla="*/ 32526 h 1216073"/>
                <a:gd name="connsiteX2" fmla="*/ 815964 w 1216072"/>
                <a:gd name="connsiteY2" fmla="*/ 203212 h 1216073"/>
                <a:gd name="connsiteX3" fmla="*/ 838272 w 1216072"/>
                <a:gd name="connsiteY3" fmla="*/ 214050 h 1216073"/>
                <a:gd name="connsiteX4" fmla="*/ 903383 w 1216072"/>
                <a:gd name="connsiteY4" fmla="*/ 263017 h 1216073"/>
                <a:gd name="connsiteX5" fmla="*/ 1064745 w 1216072"/>
                <a:gd name="connsiteY5" fmla="*/ 208886 h 1216073"/>
                <a:gd name="connsiteX6" fmla="*/ 1146186 w 1216072"/>
                <a:gd name="connsiteY6" fmla="*/ 336326 h 1216073"/>
                <a:gd name="connsiteX7" fmla="*/ 1029630 w 1216072"/>
                <a:gd name="connsiteY7" fmla="*/ 459655 h 1216073"/>
                <a:gd name="connsiteX8" fmla="*/ 1039439 w 1216072"/>
                <a:gd name="connsiteY8" fmla="*/ 486861 h 1216073"/>
                <a:gd name="connsiteX9" fmla="*/ 1052615 w 1216072"/>
                <a:gd name="connsiteY9" fmla="*/ 576773 h 1216073"/>
                <a:gd name="connsiteX10" fmla="*/ 1052170 w 1216072"/>
                <a:gd name="connsiteY10" fmla="*/ 584784 h 1216073"/>
                <a:gd name="connsiteX11" fmla="*/ 1216072 w 1216072"/>
                <a:gd name="connsiteY11" fmla="*/ 666344 h 1216073"/>
                <a:gd name="connsiteX12" fmla="*/ 1183546 w 1216072"/>
                <a:gd name="connsiteY12" fmla="*/ 814044 h 1216073"/>
                <a:gd name="connsiteX13" fmla="*/ 992894 w 1216072"/>
                <a:gd name="connsiteY13" fmla="*/ 819426 h 1216073"/>
                <a:gd name="connsiteX14" fmla="*/ 987368 w 1216072"/>
                <a:gd name="connsiteY14" fmla="*/ 830798 h 1216073"/>
                <a:gd name="connsiteX15" fmla="*/ 936193 w 1216072"/>
                <a:gd name="connsiteY15" fmla="*/ 898847 h 1216073"/>
                <a:gd name="connsiteX16" fmla="*/ 993031 w 1216072"/>
                <a:gd name="connsiteY16" fmla="*/ 1068283 h 1216073"/>
                <a:gd name="connsiteX17" fmla="*/ 865591 w 1216072"/>
                <a:gd name="connsiteY17" fmla="*/ 1149724 h 1216073"/>
                <a:gd name="connsiteX18" fmla="*/ 733691 w 1216072"/>
                <a:gd name="connsiteY18" fmla="*/ 1025066 h 1216073"/>
                <a:gd name="connsiteX19" fmla="*/ 714557 w 1216072"/>
                <a:gd name="connsiteY19" fmla="*/ 1031964 h 1216073"/>
                <a:gd name="connsiteX20" fmla="*/ 632049 w 1216072"/>
                <a:gd name="connsiteY20" fmla="*/ 1044056 h 1216073"/>
                <a:gd name="connsiteX21" fmla="*/ 546450 w 1216072"/>
                <a:gd name="connsiteY21" fmla="*/ 1216073 h 1216073"/>
                <a:gd name="connsiteX22" fmla="*/ 398749 w 1216072"/>
                <a:gd name="connsiteY22" fmla="*/ 1183547 h 1216073"/>
                <a:gd name="connsiteX23" fmla="*/ 393312 w 1216072"/>
                <a:gd name="connsiteY23" fmla="*/ 990917 h 1216073"/>
                <a:gd name="connsiteX24" fmla="*/ 370622 w 1216072"/>
                <a:gd name="connsiteY24" fmla="*/ 979894 h 1216073"/>
                <a:gd name="connsiteX25" fmla="*/ 301827 w 1216072"/>
                <a:gd name="connsiteY25" fmla="*/ 928157 h 1216073"/>
                <a:gd name="connsiteX26" fmla="*/ 300170 w 1216072"/>
                <a:gd name="connsiteY26" fmla="*/ 926325 h 1216073"/>
                <a:gd name="connsiteX27" fmla="*/ 122125 w 1216072"/>
                <a:gd name="connsiteY27" fmla="*/ 986051 h 1216073"/>
                <a:gd name="connsiteX28" fmla="*/ 40684 w 1216072"/>
                <a:gd name="connsiteY28" fmla="*/ 858611 h 1216073"/>
                <a:gd name="connsiteX29" fmla="*/ 173443 w 1216072"/>
                <a:gd name="connsiteY29" fmla="*/ 718142 h 1216073"/>
                <a:gd name="connsiteX30" fmla="*/ 169454 w 1216072"/>
                <a:gd name="connsiteY30" fmla="*/ 707082 h 1216073"/>
                <a:gd name="connsiteX31" fmla="*/ 157850 w 1216072"/>
                <a:gd name="connsiteY31" fmla="*/ 627897 h 1216073"/>
                <a:gd name="connsiteX32" fmla="*/ 0 w 1216072"/>
                <a:gd name="connsiteY32" fmla="*/ 549347 h 1216073"/>
                <a:gd name="connsiteX33" fmla="*/ 32527 w 1216072"/>
                <a:gd name="connsiteY33" fmla="*/ 401646 h 1216073"/>
                <a:gd name="connsiteX34" fmla="*/ 205188 w 1216072"/>
                <a:gd name="connsiteY34" fmla="*/ 396774 h 1216073"/>
                <a:gd name="connsiteX35" fmla="*/ 221525 w 1216072"/>
                <a:gd name="connsiteY35" fmla="*/ 363147 h 1216073"/>
                <a:gd name="connsiteX36" fmla="*/ 272704 w 1216072"/>
                <a:gd name="connsiteY36" fmla="*/ 295095 h 1216073"/>
                <a:gd name="connsiteX37" fmla="*/ 215866 w 1216072"/>
                <a:gd name="connsiteY37" fmla="*/ 125661 h 1216073"/>
                <a:gd name="connsiteX38" fmla="*/ 343306 w 1216072"/>
                <a:gd name="connsiteY38" fmla="*/ 44221 h 1216073"/>
                <a:gd name="connsiteX39" fmla="*/ 475204 w 1216072"/>
                <a:gd name="connsiteY39" fmla="*/ 168877 h 1216073"/>
                <a:gd name="connsiteX40" fmla="*/ 494337 w 1216072"/>
                <a:gd name="connsiteY40" fmla="*/ 161979 h 1216073"/>
                <a:gd name="connsiteX41" fmla="*/ 584248 w 1216072"/>
                <a:gd name="connsiteY41" fmla="*/ 148804 h 1216073"/>
                <a:gd name="connsiteX42" fmla="*/ 589260 w 1216072"/>
                <a:gd name="connsiteY42" fmla="*/ 149081 h 1216073"/>
                <a:gd name="connsiteX43" fmla="*/ 663445 w 1216072"/>
                <a:gd name="connsiteY43" fmla="*/ 0 h 1216073"/>
                <a:gd name="connsiteX44" fmla="*/ 596535 w 1216072"/>
                <a:gd name="connsiteY44" fmla="*/ 421434 h 1216073"/>
                <a:gd name="connsiteX45" fmla="*/ 428909 w 1216072"/>
                <a:gd name="connsiteY45" fmla="*/ 604883 h 1216073"/>
                <a:gd name="connsiteX46" fmla="*/ 612359 w 1216072"/>
                <a:gd name="connsiteY46" fmla="*/ 772510 h 1216073"/>
                <a:gd name="connsiteX47" fmla="*/ 779985 w 1216072"/>
                <a:gd name="connsiteY47" fmla="*/ 589060 h 1216073"/>
                <a:gd name="connsiteX48" fmla="*/ 596535 w 1216072"/>
                <a:gd name="connsiteY48" fmla="*/ 421434 h 12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6072" h="1216073">
                  <a:moveTo>
                    <a:pt x="663445" y="0"/>
                  </a:moveTo>
                  <a:lnTo>
                    <a:pt x="811145" y="32526"/>
                  </a:lnTo>
                  <a:lnTo>
                    <a:pt x="815964" y="203212"/>
                  </a:lnTo>
                  <a:lnTo>
                    <a:pt x="838272" y="214050"/>
                  </a:lnTo>
                  <a:lnTo>
                    <a:pt x="903383" y="263017"/>
                  </a:lnTo>
                  <a:lnTo>
                    <a:pt x="1064745" y="208886"/>
                  </a:lnTo>
                  <a:lnTo>
                    <a:pt x="1146186" y="336326"/>
                  </a:lnTo>
                  <a:lnTo>
                    <a:pt x="1029630" y="459655"/>
                  </a:lnTo>
                  <a:lnTo>
                    <a:pt x="1039439" y="486861"/>
                  </a:lnTo>
                  <a:cubicBezTo>
                    <a:pt x="1046723" y="515767"/>
                    <a:pt x="1051221" y="545833"/>
                    <a:pt x="1052615" y="576773"/>
                  </a:cubicBezTo>
                  <a:lnTo>
                    <a:pt x="1052170" y="584784"/>
                  </a:lnTo>
                  <a:lnTo>
                    <a:pt x="1216072" y="666344"/>
                  </a:lnTo>
                  <a:lnTo>
                    <a:pt x="1183546" y="814044"/>
                  </a:lnTo>
                  <a:lnTo>
                    <a:pt x="992894" y="819426"/>
                  </a:lnTo>
                  <a:lnTo>
                    <a:pt x="987368" y="830798"/>
                  </a:lnTo>
                  <a:lnTo>
                    <a:pt x="936193" y="898847"/>
                  </a:lnTo>
                  <a:lnTo>
                    <a:pt x="993031" y="1068283"/>
                  </a:lnTo>
                  <a:lnTo>
                    <a:pt x="865591" y="1149724"/>
                  </a:lnTo>
                  <a:lnTo>
                    <a:pt x="733691" y="1025066"/>
                  </a:lnTo>
                  <a:lnTo>
                    <a:pt x="714557" y="1031964"/>
                  </a:lnTo>
                  <a:lnTo>
                    <a:pt x="632049" y="1044056"/>
                  </a:lnTo>
                  <a:lnTo>
                    <a:pt x="546450" y="1216073"/>
                  </a:lnTo>
                  <a:lnTo>
                    <a:pt x="398749" y="1183547"/>
                  </a:lnTo>
                  <a:lnTo>
                    <a:pt x="393312" y="990917"/>
                  </a:lnTo>
                  <a:lnTo>
                    <a:pt x="370622" y="979894"/>
                  </a:lnTo>
                  <a:cubicBezTo>
                    <a:pt x="346052" y="964860"/>
                    <a:pt x="323017" y="947520"/>
                    <a:pt x="301827" y="928157"/>
                  </a:cubicBezTo>
                  <a:lnTo>
                    <a:pt x="300170" y="926325"/>
                  </a:lnTo>
                  <a:lnTo>
                    <a:pt x="122125" y="986051"/>
                  </a:lnTo>
                  <a:lnTo>
                    <a:pt x="40684" y="858611"/>
                  </a:lnTo>
                  <a:lnTo>
                    <a:pt x="173443" y="718142"/>
                  </a:lnTo>
                  <a:lnTo>
                    <a:pt x="169454" y="707082"/>
                  </a:lnTo>
                  <a:lnTo>
                    <a:pt x="157850" y="627897"/>
                  </a:lnTo>
                  <a:lnTo>
                    <a:pt x="0" y="549347"/>
                  </a:lnTo>
                  <a:lnTo>
                    <a:pt x="32527" y="401646"/>
                  </a:lnTo>
                  <a:lnTo>
                    <a:pt x="205188" y="396774"/>
                  </a:lnTo>
                  <a:lnTo>
                    <a:pt x="221525" y="363147"/>
                  </a:lnTo>
                  <a:lnTo>
                    <a:pt x="272704" y="295095"/>
                  </a:lnTo>
                  <a:lnTo>
                    <a:pt x="215866" y="125661"/>
                  </a:lnTo>
                  <a:lnTo>
                    <a:pt x="343306" y="44221"/>
                  </a:lnTo>
                  <a:lnTo>
                    <a:pt x="475204" y="168877"/>
                  </a:lnTo>
                  <a:lnTo>
                    <a:pt x="494337" y="161979"/>
                  </a:lnTo>
                  <a:cubicBezTo>
                    <a:pt x="523243" y="154695"/>
                    <a:pt x="553308" y="150198"/>
                    <a:pt x="584248" y="148804"/>
                  </a:cubicBezTo>
                  <a:lnTo>
                    <a:pt x="589260" y="149081"/>
                  </a:lnTo>
                  <a:lnTo>
                    <a:pt x="663445" y="0"/>
                  </a:lnTo>
                  <a:close/>
                  <a:moveTo>
                    <a:pt x="596535" y="421434"/>
                  </a:moveTo>
                  <a:cubicBezTo>
                    <a:pt x="499588" y="425803"/>
                    <a:pt x="424539" y="507937"/>
                    <a:pt x="428909" y="604883"/>
                  </a:cubicBezTo>
                  <a:cubicBezTo>
                    <a:pt x="433278" y="701831"/>
                    <a:pt x="515411" y="776880"/>
                    <a:pt x="612359" y="772510"/>
                  </a:cubicBezTo>
                  <a:cubicBezTo>
                    <a:pt x="709305" y="768141"/>
                    <a:pt x="784355" y="686007"/>
                    <a:pt x="779985" y="589060"/>
                  </a:cubicBezTo>
                  <a:cubicBezTo>
                    <a:pt x="775616" y="492114"/>
                    <a:pt x="693483" y="417064"/>
                    <a:pt x="596535" y="4214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TextBox 73"/>
          <p:cNvSpPr txBox="1"/>
          <p:nvPr/>
        </p:nvSpPr>
        <p:spPr>
          <a:xfrm>
            <a:off x="6071492" y="4995967"/>
            <a:ext cx="1546482" cy="26161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Microsoft Azure</a:t>
            </a:r>
          </a:p>
        </p:txBody>
      </p:sp>
      <p:sp>
        <p:nvSpPr>
          <p:cNvPr id="26" name="TextBox 74"/>
          <p:cNvSpPr txBox="1"/>
          <p:nvPr/>
        </p:nvSpPr>
        <p:spPr>
          <a:xfrm>
            <a:off x="6136741" y="4278428"/>
            <a:ext cx="1380832" cy="253916"/>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REST APIs</a:t>
            </a:r>
          </a:p>
        </p:txBody>
      </p:sp>
      <p:sp>
        <p:nvSpPr>
          <p:cNvPr id="27" name="TextBox 75"/>
          <p:cNvSpPr txBox="1"/>
          <p:nvPr/>
        </p:nvSpPr>
        <p:spPr>
          <a:xfrm>
            <a:off x="8117995" y="4278428"/>
            <a:ext cx="2183526" cy="253916"/>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a:t>
            </a:r>
            <a:r>
              <a:rPr kumimoji="0" lang="en-US" sz="105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Resource Manager API</a:t>
            </a:r>
            <a:endParaRPr kumimoji="0" lang="en-US" sz="105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sp>
        <p:nvSpPr>
          <p:cNvPr id="28" name="Rectangle 84"/>
          <p:cNvSpPr/>
          <p:nvPr/>
        </p:nvSpPr>
        <p:spPr>
          <a:xfrm>
            <a:off x="5631543" y="4728677"/>
            <a:ext cx="4782457" cy="795978"/>
          </a:xfrm>
          <a:prstGeom prst="rect">
            <a:avLst/>
          </a:prstGeom>
          <a:noFill/>
          <a:ln w="6350">
            <a:solidFill>
              <a:srgbClr val="1E1E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88"/>
          <p:cNvCxnSpPr/>
          <p:nvPr/>
        </p:nvCxnSpPr>
        <p:spPr>
          <a:xfrm>
            <a:off x="8022771" y="3187170"/>
            <a:ext cx="0" cy="139756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30" name="Right Arrow 92"/>
          <p:cNvSpPr/>
          <p:nvPr/>
        </p:nvSpPr>
        <p:spPr>
          <a:xfrm rot="16200000">
            <a:off x="7885414" y="2439905"/>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TextBox 93"/>
          <p:cNvSpPr txBox="1"/>
          <p:nvPr/>
        </p:nvSpPr>
        <p:spPr>
          <a:xfrm>
            <a:off x="7333921" y="2193251"/>
            <a:ext cx="137705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Your app</a:t>
            </a:r>
          </a:p>
        </p:txBody>
      </p:sp>
      <p:sp>
        <p:nvSpPr>
          <p:cNvPr id="32" name="TextBox 97"/>
          <p:cNvSpPr txBox="1"/>
          <p:nvPr/>
        </p:nvSpPr>
        <p:spPr>
          <a:xfrm>
            <a:off x="8436517" y="4995967"/>
            <a:ext cx="1546482" cy="26161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Power BI Embedded</a:t>
            </a:r>
          </a:p>
        </p:txBody>
      </p:sp>
      <p:grpSp>
        <p:nvGrpSpPr>
          <p:cNvPr id="33" name="Group 98"/>
          <p:cNvGrpSpPr/>
          <p:nvPr/>
        </p:nvGrpSpPr>
        <p:grpSpPr>
          <a:xfrm>
            <a:off x="7558544" y="1494043"/>
            <a:ext cx="927809" cy="694770"/>
            <a:chOff x="10467794" y="2369307"/>
            <a:chExt cx="1004386" cy="752113"/>
          </a:xfrm>
        </p:grpSpPr>
        <p:sp>
          <p:nvSpPr>
            <p:cNvPr id="34" name="Freeform 99"/>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rgbClr val="1E1E1E"/>
            </a:solid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35" name="Freeform 100"/>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1E1E1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36" name="Left Bracket 101"/>
          <p:cNvSpPr/>
          <p:nvPr/>
        </p:nvSpPr>
        <p:spPr>
          <a:xfrm rot="5400000" flipV="1">
            <a:off x="7930371" y="464794"/>
            <a:ext cx="184802" cy="475488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sp>
        <p:nvSpPr>
          <p:cNvPr id="37" name="Right Arrow 38"/>
          <p:cNvSpPr/>
          <p:nvPr/>
        </p:nvSpPr>
        <p:spPr>
          <a:xfrm>
            <a:off x="5076543" y="3794841"/>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Left Bracket 39"/>
          <p:cNvSpPr/>
          <p:nvPr/>
        </p:nvSpPr>
        <p:spPr>
          <a:xfrm rot="10800000" flipV="1">
            <a:off x="4891741" y="3158237"/>
            <a:ext cx="184802" cy="320040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cxnSp>
        <p:nvCxnSpPr>
          <p:cNvPr id="39" name="Straight Connector 44"/>
          <p:cNvCxnSpPr/>
          <p:nvPr/>
        </p:nvCxnSpPr>
        <p:spPr>
          <a:xfrm flipH="1">
            <a:off x="449662" y="4890824"/>
            <a:ext cx="4157125" cy="0"/>
          </a:xfrm>
          <a:prstGeom prst="line">
            <a:avLst/>
          </a:prstGeom>
          <a:ln w="6350">
            <a:solidFill>
              <a:srgbClr val="1E1E1E">
                <a:alpha val="50000"/>
              </a:srgb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9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確保</a:t>
            </a:r>
            <a:r>
              <a:rPr lang="zh-TW" altLang="en-US" b="1" dirty="0"/>
              <a:t>跨裝置</a:t>
            </a:r>
            <a:r>
              <a:rPr lang="zh-TW" altLang="en-US" dirty="0"/>
              <a:t>體驗一致性</a:t>
            </a:r>
          </a:p>
        </p:txBody>
      </p:sp>
      <p:sp>
        <p:nvSpPr>
          <p:cNvPr id="3" name="內容版面配置區 2"/>
          <p:cNvSpPr>
            <a:spLocks noGrp="1"/>
          </p:cNvSpPr>
          <p:nvPr>
            <p:ph sz="quarter" idx="10"/>
          </p:nvPr>
        </p:nvSpPr>
        <p:spPr/>
        <p:txBody>
          <a:bodyPr/>
          <a:lstStyle/>
          <a:p>
            <a:r>
              <a:rPr lang="zh-TW" altLang="en-US" dirty="0"/>
              <a:t>高品質、響應式的視覺化體驗，並且使用開放技術</a:t>
            </a:r>
          </a:p>
        </p:txBody>
      </p:sp>
      <p:pic>
        <p:nvPicPr>
          <p:cNvPr id="5" name="Picture 2" descr="WebGL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6104" y="2095102"/>
            <a:ext cx="828352" cy="3446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w3.org/html/logo/downloa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7935" y="1992276"/>
            <a:ext cx="550258" cy="550258"/>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ket 14"/>
          <p:cNvSpPr/>
          <p:nvPr/>
        </p:nvSpPr>
        <p:spPr>
          <a:xfrm rot="16200000" flipV="1">
            <a:off x="5932936" y="973986"/>
            <a:ext cx="184802" cy="310896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grpSp>
        <p:nvGrpSpPr>
          <p:cNvPr id="8" name="Group 4"/>
          <p:cNvGrpSpPr/>
          <p:nvPr/>
        </p:nvGrpSpPr>
        <p:grpSpPr>
          <a:xfrm>
            <a:off x="7749376" y="6069032"/>
            <a:ext cx="1230728" cy="326992"/>
            <a:chOff x="10475955" y="5621578"/>
            <a:chExt cx="1046886" cy="278147"/>
          </a:xfrm>
        </p:grpSpPr>
        <p:sp>
          <p:nvSpPr>
            <p:cNvPr id="9" name="Freeform 12"/>
            <p:cNvSpPr>
              <a:spLocks/>
            </p:cNvSpPr>
            <p:nvPr/>
          </p:nvSpPr>
          <p:spPr bwMode="auto">
            <a:xfrm>
              <a:off x="11331887" y="5621578"/>
              <a:ext cx="190954" cy="235782"/>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1E1E1E"/>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10" name="Group 13"/>
            <p:cNvGrpSpPr>
              <a:grpSpLocks noChangeAspect="1"/>
            </p:cNvGrpSpPr>
            <p:nvPr/>
          </p:nvGrpSpPr>
          <p:grpSpPr>
            <a:xfrm>
              <a:off x="10905966" y="5640344"/>
              <a:ext cx="217668" cy="259381"/>
              <a:chOff x="4130675" y="1004888"/>
              <a:chExt cx="4175126" cy="4975225"/>
            </a:xfrm>
          </p:grpSpPr>
          <p:sp>
            <p:nvSpPr>
              <p:cNvPr id="12"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sp>
            <p:nvSpPr>
              <p:cNvPr id="13"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sp>
            <p:nvSpPr>
              <p:cNvPr id="14" name="Freeform 12"/>
              <p:cNvSpPr>
                <a:spLocks/>
              </p:cNvSpPr>
              <p:nvPr/>
            </p:nvSpPr>
            <p:spPr bwMode="auto">
              <a:xfrm>
                <a:off x="4848226" y="2679700"/>
                <a:ext cx="2740023" cy="3300413"/>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sp>
            <p:nvSpPr>
              <p:cNvPr id="15" name="Freeform 13"/>
              <p:cNvSpPr>
                <a:spLocks noEditPoints="1"/>
              </p:cNvSpPr>
              <p:nvPr/>
            </p:nvSpPr>
            <p:spPr bwMode="auto">
              <a:xfrm>
                <a:off x="4848227" y="1004888"/>
                <a:ext cx="2740022" cy="1566870"/>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solidFill>
                <a:srgbClr val="A4CA39"/>
              </a:solidFill>
              <a:ln w="9525">
                <a:noFill/>
                <a:round/>
                <a:headEnd/>
                <a:tailEnd/>
              </a:ln>
              <a:extLst/>
            </p:spPr>
            <p:txBody>
              <a:bodyPr vert="horz" wrap="square" lIns="89642" tIns="0" rIns="0" bIns="0" numCol="1" anchor="t" anchorCtr="0" compatLnSpc="1">
                <a:prstTxWarp prst="textNoShape">
                  <a:avLst/>
                </a:prstTxWarp>
              </a:bodyPr>
              <a:lstStyle/>
              <a:p>
                <a:endParaRPr lang="en-US" sz="500"/>
              </a:p>
            </p:txBody>
          </p:sp>
        </p:grpSp>
        <p:sp>
          <p:nvSpPr>
            <p:cNvPr id="11" name="Freeform 20"/>
            <p:cNvSpPr>
              <a:spLocks noChangeAspect="1" noEditPoints="1"/>
            </p:cNvSpPr>
            <p:nvPr/>
          </p:nvSpPr>
          <p:spPr bwMode="black">
            <a:xfrm>
              <a:off x="10475955" y="5641158"/>
              <a:ext cx="217084" cy="21620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9D6"/>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sp>
        <p:nvSpPr>
          <p:cNvPr id="16" name="Right Arrow 21"/>
          <p:cNvSpPr/>
          <p:nvPr/>
        </p:nvSpPr>
        <p:spPr>
          <a:xfrm rot="5400000">
            <a:off x="5887978" y="2585657"/>
            <a:ext cx="274718" cy="345138"/>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7" name="Picture 2" descr="https://upload.wikimedia.org/wikipedia/en/thumb/1/15/Logo_D3.svg/632px-Logo_D3.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7600" y="2041919"/>
            <a:ext cx="475024" cy="45097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71"/>
          <p:cNvGrpSpPr/>
          <p:nvPr/>
        </p:nvGrpSpPr>
        <p:grpSpPr>
          <a:xfrm>
            <a:off x="2960464" y="3279476"/>
            <a:ext cx="6216612" cy="2804466"/>
            <a:chOff x="5508171" y="2648857"/>
            <a:chExt cx="6216612" cy="2804466"/>
          </a:xfrm>
        </p:grpSpPr>
        <p:pic>
          <p:nvPicPr>
            <p:cNvPr id="19"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369" t="6680" r="29021" b="6414"/>
            <a:stretch/>
          </p:blipFill>
          <p:spPr>
            <a:xfrm>
              <a:off x="5508171" y="2648857"/>
              <a:ext cx="4537730" cy="2804466"/>
            </a:xfrm>
            <a:prstGeom prst="rect">
              <a:avLst/>
            </a:prstGeom>
          </p:spPr>
        </p:pic>
        <p:grpSp>
          <p:nvGrpSpPr>
            <p:cNvPr id="20" name="Group 70"/>
            <p:cNvGrpSpPr/>
            <p:nvPr/>
          </p:nvGrpSpPr>
          <p:grpSpPr>
            <a:xfrm>
              <a:off x="6002958" y="2837999"/>
              <a:ext cx="3841310" cy="2266377"/>
              <a:chOff x="6002958" y="2837999"/>
              <a:chExt cx="3841310" cy="2266377"/>
            </a:xfrm>
          </p:grpSpPr>
          <p:grpSp>
            <p:nvGrpSpPr>
              <p:cNvPr id="74" name="Group 50"/>
              <p:cNvGrpSpPr/>
              <p:nvPr/>
            </p:nvGrpSpPr>
            <p:grpSpPr>
              <a:xfrm>
                <a:off x="6120567" y="4453100"/>
                <a:ext cx="2404209" cy="651276"/>
                <a:chOff x="-2653979" y="3205843"/>
                <a:chExt cx="2208776" cy="1551273"/>
              </a:xfrm>
            </p:grpSpPr>
            <p:sp>
              <p:nvSpPr>
                <p:cNvPr id="96" name="Rectangle 2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24"/>
                <p:cNvGrpSpPr/>
                <p:nvPr/>
              </p:nvGrpSpPr>
              <p:grpSpPr>
                <a:xfrm>
                  <a:off x="-2519788" y="3485769"/>
                  <a:ext cx="1920244" cy="991420"/>
                  <a:chOff x="578918" y="4230914"/>
                  <a:chExt cx="1836673" cy="785213"/>
                </a:xfrm>
              </p:grpSpPr>
              <p:cxnSp>
                <p:nvCxnSpPr>
                  <p:cNvPr id="98" name="Straight Connector 4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4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4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4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4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75" name="Group 52"/>
              <p:cNvGrpSpPr/>
              <p:nvPr/>
            </p:nvGrpSpPr>
            <p:grpSpPr>
              <a:xfrm>
                <a:off x="8524776" y="2950602"/>
                <a:ext cx="1319492" cy="2153773"/>
                <a:chOff x="-4889270" y="1105572"/>
                <a:chExt cx="2116442" cy="3651543"/>
              </a:xfrm>
            </p:grpSpPr>
            <p:sp>
              <p:nvSpPr>
                <p:cNvPr id="80" name="Rectangle 53"/>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81" name="Straight Connector 54"/>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82" name="Straight Connector 55"/>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83" name="Straight Connector 56"/>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84" name="Straight Connector 57"/>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85" name="Straight Connector 58"/>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86" name="Straight Connector 59"/>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87" name="Straight Connector 60"/>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88" name="Straight Connector 61"/>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89" name="Straight Connector 62"/>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63"/>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64"/>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65"/>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66"/>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4" name="Straight Connector 67"/>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5" name="Straight Connector 68"/>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76" name="Group 18"/>
              <p:cNvGrpSpPr/>
              <p:nvPr/>
            </p:nvGrpSpPr>
            <p:grpSpPr>
              <a:xfrm>
                <a:off x="6002958" y="2837999"/>
                <a:ext cx="3841310" cy="112272"/>
                <a:chOff x="6350859" y="637169"/>
                <a:chExt cx="8756422" cy="255928"/>
              </a:xfrm>
            </p:grpSpPr>
            <p:sp>
              <p:nvSpPr>
                <p:cNvPr id="78" name="Rectangle 137"/>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138"/>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pic>
            <p:nvPicPr>
              <p:cNvPr id="77" name="Picture 79"/>
              <p:cNvPicPr>
                <a:picLocks noChangeAspect="1"/>
              </p:cNvPicPr>
              <p:nvPr/>
            </p:nvPicPr>
            <p:blipFill>
              <a:blip r:embed="rId6"/>
              <a:stretch>
                <a:fillRect/>
              </a:stretch>
            </p:blipFill>
            <p:spPr>
              <a:xfrm>
                <a:off x="6119353" y="2950271"/>
                <a:ext cx="2409125" cy="1545695"/>
              </a:xfrm>
              <a:prstGeom prst="rect">
                <a:avLst/>
              </a:prstGeom>
            </p:spPr>
          </p:pic>
        </p:grpSp>
        <p:pic>
          <p:nvPicPr>
            <p:cNvPr id="21"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094" y="3416364"/>
              <a:ext cx="2982689" cy="1908621"/>
            </a:xfrm>
            <a:prstGeom prst="rect">
              <a:avLst/>
            </a:prstGeom>
          </p:spPr>
        </p:pic>
        <p:grpSp>
          <p:nvGrpSpPr>
            <p:cNvPr id="22" name="Group 69"/>
            <p:cNvGrpSpPr/>
            <p:nvPr/>
          </p:nvGrpSpPr>
          <p:grpSpPr>
            <a:xfrm>
              <a:off x="9502037" y="3656281"/>
              <a:ext cx="2008151" cy="1458982"/>
              <a:chOff x="9502037" y="3656281"/>
              <a:chExt cx="2008151" cy="1458982"/>
            </a:xfrm>
          </p:grpSpPr>
          <p:grpSp>
            <p:nvGrpSpPr>
              <p:cNvPr id="45" name="Group 88"/>
              <p:cNvGrpSpPr/>
              <p:nvPr/>
            </p:nvGrpSpPr>
            <p:grpSpPr>
              <a:xfrm>
                <a:off x="10393329" y="4655762"/>
                <a:ext cx="1114137" cy="459501"/>
                <a:chOff x="-2653979" y="3205843"/>
                <a:chExt cx="2208776" cy="1551273"/>
              </a:xfrm>
            </p:grpSpPr>
            <p:sp>
              <p:nvSpPr>
                <p:cNvPr id="67" name="Rectangle 89"/>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90"/>
                <p:cNvGrpSpPr/>
                <p:nvPr/>
              </p:nvGrpSpPr>
              <p:grpSpPr>
                <a:xfrm>
                  <a:off x="-2519788" y="3485769"/>
                  <a:ext cx="1920244" cy="991420"/>
                  <a:chOff x="578918" y="4230914"/>
                  <a:chExt cx="1836673" cy="785213"/>
                </a:xfrm>
              </p:grpSpPr>
              <p:cxnSp>
                <p:nvCxnSpPr>
                  <p:cNvPr id="69" name="Straight Connector 91"/>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92"/>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93"/>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94"/>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95"/>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46" name="Group 96"/>
              <p:cNvGrpSpPr/>
              <p:nvPr/>
            </p:nvGrpSpPr>
            <p:grpSpPr>
              <a:xfrm>
                <a:off x="9506831" y="3747556"/>
                <a:ext cx="899804" cy="1356819"/>
                <a:chOff x="-4889270" y="1105572"/>
                <a:chExt cx="2116442" cy="3651543"/>
              </a:xfrm>
            </p:grpSpPr>
            <p:sp>
              <p:nvSpPr>
                <p:cNvPr id="51" name="Rectangle 97"/>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98"/>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3" name="Straight Connector 99"/>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100"/>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101"/>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6" name="Straight Connector 102"/>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7" name="Straight Connector 103"/>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8" name="Straight Connector 104"/>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105"/>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0" name="Straight Connector 106"/>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107"/>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108"/>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109"/>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110"/>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111"/>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6" name="Straight Connector 112"/>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47" name="Group 147"/>
              <p:cNvGrpSpPr/>
              <p:nvPr/>
            </p:nvGrpSpPr>
            <p:grpSpPr>
              <a:xfrm>
                <a:off x="9502037" y="3656281"/>
                <a:ext cx="2008151" cy="127959"/>
                <a:chOff x="6350859" y="637169"/>
                <a:chExt cx="4016458" cy="255928"/>
              </a:xfrm>
            </p:grpSpPr>
            <p:sp>
              <p:nvSpPr>
                <p:cNvPr id="49" name="Rectangle 148"/>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49"/>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pic>
            <p:nvPicPr>
              <p:cNvPr id="48" name="Picture 76"/>
              <p:cNvPicPr>
                <a:picLocks noChangeAspect="1"/>
              </p:cNvPicPr>
              <p:nvPr/>
            </p:nvPicPr>
            <p:blipFill>
              <a:blip r:embed="rId8"/>
              <a:stretch>
                <a:fillRect/>
              </a:stretch>
            </p:blipFill>
            <p:spPr>
              <a:xfrm>
                <a:off x="10406636" y="3786753"/>
                <a:ext cx="1100830" cy="904575"/>
              </a:xfrm>
              <a:prstGeom prst="rect">
                <a:avLst/>
              </a:prstGeom>
            </p:spPr>
          </p:pic>
        </p:grpSp>
        <p:grpSp>
          <p:nvGrpSpPr>
            <p:cNvPr id="23" name="Group 7"/>
            <p:cNvGrpSpPr/>
            <p:nvPr/>
          </p:nvGrpSpPr>
          <p:grpSpPr>
            <a:xfrm>
              <a:off x="8775227" y="4039267"/>
              <a:ext cx="630944" cy="1069938"/>
              <a:chOff x="8775227" y="4039267"/>
              <a:chExt cx="630944" cy="1069938"/>
            </a:xfrm>
          </p:grpSpPr>
          <p:grpSp>
            <p:nvGrpSpPr>
              <p:cNvPr id="24" name="Group 6"/>
              <p:cNvGrpSpPr/>
              <p:nvPr/>
            </p:nvGrpSpPr>
            <p:grpSpPr>
              <a:xfrm>
                <a:off x="8795657" y="4120242"/>
                <a:ext cx="219578" cy="984133"/>
                <a:chOff x="-4889270" y="1105572"/>
                <a:chExt cx="2116442" cy="3651543"/>
              </a:xfrm>
            </p:grpSpPr>
            <p:sp>
              <p:nvSpPr>
                <p:cNvPr id="29" name="Rectangle 22"/>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5"/>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1" name="Straight Connector 26"/>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2" name="Straight Connector 27"/>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28"/>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4" name="Straight Connector 29"/>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5" name="Straight Connector 30"/>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6" name="Straight Connector 31"/>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2"/>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8" name="Straight Connector 33"/>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4"/>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5"/>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36"/>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Straight Connector 37"/>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38"/>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4" name="Straight Connector 39"/>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25" name="Group 144"/>
              <p:cNvGrpSpPr/>
              <p:nvPr/>
            </p:nvGrpSpPr>
            <p:grpSpPr>
              <a:xfrm>
                <a:off x="8775227" y="4039267"/>
                <a:ext cx="630944" cy="80494"/>
                <a:chOff x="6350859" y="637169"/>
                <a:chExt cx="2006064" cy="255928"/>
              </a:xfrm>
            </p:grpSpPr>
            <p:sp>
              <p:nvSpPr>
                <p:cNvPr id="27" name="Rectangle 145"/>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6"/>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pic>
            <p:nvPicPr>
              <p:cNvPr id="26" name="Picture 77"/>
              <p:cNvPicPr>
                <a:picLocks noChangeAspect="1"/>
              </p:cNvPicPr>
              <p:nvPr/>
            </p:nvPicPr>
            <p:blipFill>
              <a:blip r:embed="rId9"/>
              <a:stretch>
                <a:fillRect/>
              </a:stretch>
            </p:blipFill>
            <p:spPr>
              <a:xfrm>
                <a:off x="9015235" y="4124555"/>
                <a:ext cx="388213" cy="984650"/>
              </a:xfrm>
              <a:prstGeom prst="rect">
                <a:avLst/>
              </a:prstGeom>
            </p:spPr>
          </p:pic>
        </p:grpSp>
      </p:grpSp>
    </p:spTree>
    <p:extLst>
      <p:ext uri="{BB962C8B-B14F-4D97-AF65-F5344CB8AC3E}">
        <p14:creationId xmlns:p14="http://schemas.microsoft.com/office/powerpoint/2010/main" val="256546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988035" y="2266813"/>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Users</a:t>
            </a:r>
          </a:p>
        </p:txBody>
      </p:sp>
      <p:sp>
        <p:nvSpPr>
          <p:cNvPr id="6" name="TextBox 5"/>
          <p:cNvSpPr txBox="1"/>
          <p:nvPr/>
        </p:nvSpPr>
        <p:spPr>
          <a:xfrm>
            <a:off x="422112" y="1485140"/>
            <a:ext cx="2509962" cy="622056"/>
          </a:xfrm>
          <a:prstGeom prst="rect">
            <a:avLst/>
          </a:prstGeom>
          <a:no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Application</a:t>
            </a:r>
          </a:p>
        </p:txBody>
      </p:sp>
      <p:sp>
        <p:nvSpPr>
          <p:cNvPr id="7" name="Rectangle 6"/>
          <p:cNvSpPr/>
          <p:nvPr/>
        </p:nvSpPr>
        <p:spPr bwMode="auto">
          <a:xfrm>
            <a:off x="985104" y="4212689"/>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5274"/>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Auth. providers</a:t>
            </a:r>
          </a:p>
        </p:txBody>
      </p:sp>
      <p:sp>
        <p:nvSpPr>
          <p:cNvPr id="10" name="Rectangle 9"/>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1" name="TextBox 10"/>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Power BI</a:t>
            </a:r>
          </a:p>
        </p:txBody>
      </p:sp>
      <p:sp>
        <p:nvSpPr>
          <p:cNvPr id="12" name="Rectangle 11"/>
          <p:cNvSpPr/>
          <p:nvPr/>
        </p:nvSpPr>
        <p:spPr bwMode="auto">
          <a:xfrm>
            <a:off x="9622971" y="528091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13" name="Rectangle 12"/>
          <p:cNvSpPr/>
          <p:nvPr/>
        </p:nvSpPr>
        <p:spPr bwMode="auto">
          <a:xfrm>
            <a:off x="9622971" y="4224131"/>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2</a:t>
            </a:r>
          </a:p>
        </p:txBody>
      </p:sp>
      <p:sp>
        <p:nvSpPr>
          <p:cNvPr id="14" name="Rectangle 13"/>
          <p:cNvSpPr/>
          <p:nvPr/>
        </p:nvSpPr>
        <p:spPr bwMode="auto">
          <a:xfrm>
            <a:off x="9305967" y="2266417"/>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Workspace</a:t>
            </a:r>
          </a:p>
        </p:txBody>
      </p:sp>
      <p:sp>
        <p:nvSpPr>
          <p:cNvPr id="15" name="Rectangle 14"/>
          <p:cNvSpPr/>
          <p:nvPr/>
        </p:nvSpPr>
        <p:spPr bwMode="auto">
          <a:xfrm>
            <a:off x="9622971" y="3245274"/>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18" name="Rectangle 17"/>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defTabSz="914102" fontAlgn="base">
              <a:spcBef>
                <a:spcPct val="0"/>
              </a:spcBef>
              <a:spcAft>
                <a:spcPct val="0"/>
              </a:spcAft>
            </a:pPr>
            <a:r>
              <a:rPr lang="en-US" sz="1600" kern="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Token</a:t>
            </a:r>
          </a:p>
          <a:p>
            <a:pPr defTabSz="914102" fontAlgn="base">
              <a:spcBef>
                <a:spcPct val="0"/>
              </a:spcBef>
              <a:spcAft>
                <a:spcPct val="0"/>
              </a:spcAft>
            </a:pPr>
            <a:r>
              <a:rPr lang="en-US" sz="1600" kern="0" dirty="0">
                <a:solidFill>
                  <a:srgbClr val="282828"/>
                </a:solidFill>
              </a:rPr>
              <a:t>+ Claim: Can view Report 1</a:t>
            </a:r>
          </a:p>
          <a:p>
            <a:pPr defTabSz="914102" fontAlgn="base">
              <a:spcBef>
                <a:spcPct val="0"/>
              </a:spcBef>
              <a:spcAft>
                <a:spcPct val="0"/>
              </a:spcAft>
            </a:pPr>
            <a:r>
              <a:rPr lang="en-US" sz="1600" kern="0" dirty="0">
                <a:solidFill>
                  <a:srgbClr val="282828"/>
                </a:solidFill>
              </a:rPr>
              <a:t>+ Expiration: 5 minutes</a:t>
            </a:r>
          </a:p>
        </p:txBody>
      </p:sp>
      <p:sp>
        <p:nvSpPr>
          <p:cNvPr id="9" name="Rectangle 8"/>
          <p:cNvSpPr/>
          <p:nvPr/>
        </p:nvSpPr>
        <p:spPr bwMode="auto">
          <a:xfrm>
            <a:off x="985103" y="5280920"/>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2" name="Bent Arrow 1"/>
          <p:cNvSpPr/>
          <p:nvPr/>
        </p:nvSpPr>
        <p:spPr bwMode="auto">
          <a:xfrm rot="5400000" flipH="1">
            <a:off x="3925265" y="4641210"/>
            <a:ext cx="1297442" cy="957204"/>
          </a:xfrm>
          <a:prstGeom prst="bentArrow">
            <a:avLst>
              <a:gd name="adj1" fmla="val 17785"/>
              <a:gd name="adj2" fmla="val 19166"/>
              <a:gd name="adj3" fmla="val 21882"/>
              <a:gd name="adj4" fmla="val 54210"/>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Freeform 25"/>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5" name="Group 34"/>
          <p:cNvGrpSpPr/>
          <p:nvPr/>
        </p:nvGrpSpPr>
        <p:grpSpPr>
          <a:xfrm>
            <a:off x="3062514" y="5492386"/>
            <a:ext cx="5582312" cy="620111"/>
            <a:chOff x="3062514" y="5462666"/>
            <a:chExt cx="5582312" cy="620111"/>
          </a:xfrm>
        </p:grpSpPr>
        <p:sp>
          <p:nvSpPr>
            <p:cNvPr id="25" name="Left Arrow 24"/>
            <p:cNvSpPr/>
            <p:nvPr/>
          </p:nvSpPr>
          <p:spPr>
            <a:xfrm>
              <a:off x="3062514" y="5462666"/>
              <a:ext cx="5582312"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5112961" y="5745762"/>
              <a:ext cx="244036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Copy API keys to</a:t>
              </a:r>
              <a:r>
                <a:rPr kumimoji="0" lang="en-US" sz="110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your application</a:t>
              </a:r>
              <a:endPar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grpSp>
      <p:sp>
        <p:nvSpPr>
          <p:cNvPr id="30" name="TextBox 29"/>
          <p:cNvSpPr txBox="1"/>
          <p:nvPr/>
        </p:nvSpPr>
        <p:spPr>
          <a:xfrm>
            <a:off x="5048697" y="4463309"/>
            <a:ext cx="1117356"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Sign</a:t>
            </a:r>
            <a:r>
              <a:rPr kumimoji="0" lang="en-US" sz="110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token</a:t>
            </a:r>
            <a:endPar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grpSp>
        <p:nvGrpSpPr>
          <p:cNvPr id="34" name="Group 33"/>
          <p:cNvGrpSpPr/>
          <p:nvPr/>
        </p:nvGrpSpPr>
        <p:grpSpPr>
          <a:xfrm>
            <a:off x="6315933" y="3049575"/>
            <a:ext cx="424791" cy="424791"/>
            <a:chOff x="6560457" y="2743630"/>
            <a:chExt cx="424791" cy="424791"/>
          </a:xfrm>
        </p:grpSpPr>
        <p:sp>
          <p:nvSpPr>
            <p:cNvPr id="3" name="Oval 2"/>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1" name="Group 30"/>
            <p:cNvGrpSpPr/>
            <p:nvPr/>
          </p:nvGrpSpPr>
          <p:grpSpPr>
            <a:xfrm>
              <a:off x="6560457" y="2743630"/>
              <a:ext cx="424791" cy="424791"/>
              <a:chOff x="8257201" y="4912135"/>
              <a:chExt cx="777240" cy="777240"/>
            </a:xfrm>
            <a:solidFill>
              <a:srgbClr val="EDC30D"/>
            </a:solidFill>
          </p:grpSpPr>
          <p:sp>
            <p:nvSpPr>
              <p:cNvPr id="32"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sp>
            <p:nvSpPr>
              <p:cNvPr id="33" name="Freeform 32"/>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grpSp>
      </p:grpSp>
      <p:sp>
        <p:nvSpPr>
          <p:cNvPr id="38" name="Rectangle 37"/>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lang="en-US" sz="4400" dirty="0">
              <a:solidFill>
                <a:srgbClr val="282828"/>
              </a:solidFill>
              <a:latin typeface="Segoe UI Light" panose="020B0502040204020203" pitchFamily="34" charset="0"/>
              <a:cs typeface="Segoe UI Light" panose="020B0502040204020203" pitchFamily="34" charset="0"/>
            </a:endParaRP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3812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 grpId="0" animBg="1"/>
      <p:bldP spid="26" grpId="0" animBg="1"/>
      <p:bldP spid="3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2" name="TextBox 51"/>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27" name="Bent Arrow 26"/>
          <p:cNvSpPr/>
          <p:nvPr/>
        </p:nvSpPr>
        <p:spPr bwMode="auto">
          <a:xfrm rot="5400000" flipH="1" flipV="1">
            <a:off x="6014496" y="3125771"/>
            <a:ext cx="1295400" cy="3986040"/>
          </a:xfrm>
          <a:prstGeom prst="bentArrow">
            <a:avLst>
              <a:gd name="adj1" fmla="val 14334"/>
              <a:gd name="adj2" fmla="val 15613"/>
              <a:gd name="adj3" fmla="val 16541"/>
              <a:gd name="adj4" fmla="val 32069"/>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Rectangle 21"/>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defTabSz="914102" fontAlgn="base">
              <a:spcBef>
                <a:spcPct val="0"/>
              </a:spcBef>
              <a:spcAft>
                <a:spcPct val="0"/>
              </a:spcAft>
            </a:pPr>
            <a:r>
              <a:rPr lang="en-US" sz="1600" kern="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Token</a:t>
            </a:r>
          </a:p>
          <a:p>
            <a:pPr defTabSz="914102" fontAlgn="base">
              <a:spcBef>
                <a:spcPct val="0"/>
              </a:spcBef>
              <a:spcAft>
                <a:spcPct val="0"/>
              </a:spcAft>
            </a:pPr>
            <a:r>
              <a:rPr lang="en-US" sz="1600" kern="0" dirty="0">
                <a:solidFill>
                  <a:srgbClr val="282828"/>
                </a:solidFill>
              </a:rPr>
              <a:t>+ Claim: Can view Report 1</a:t>
            </a:r>
          </a:p>
          <a:p>
            <a:pPr defTabSz="914102" fontAlgn="base">
              <a:spcBef>
                <a:spcPct val="0"/>
              </a:spcBef>
              <a:spcAft>
                <a:spcPct val="0"/>
              </a:spcAft>
            </a:pPr>
            <a:r>
              <a:rPr lang="en-US" sz="1600" kern="0" dirty="0">
                <a:solidFill>
                  <a:srgbClr val="282828"/>
                </a:solidFill>
              </a:rPr>
              <a:t>+ Expiration: 5 minutes</a:t>
            </a: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 name="Group 2"/>
          <p:cNvGrpSpPr/>
          <p:nvPr/>
        </p:nvGrpSpPr>
        <p:grpSpPr>
          <a:xfrm>
            <a:off x="4846320" y="2124816"/>
            <a:ext cx="3843087" cy="609565"/>
            <a:chOff x="4846320" y="2095096"/>
            <a:chExt cx="3843087" cy="609565"/>
          </a:xfrm>
        </p:grpSpPr>
        <p:sp>
          <p:nvSpPr>
            <p:cNvPr id="33" name="Right Arrow 32"/>
            <p:cNvSpPr/>
            <p:nvPr/>
          </p:nvSpPr>
          <p:spPr>
            <a:xfrm>
              <a:off x="4846320" y="2334437"/>
              <a:ext cx="384308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5421133" y="2095096"/>
              <a:ext cx="2178880" cy="3370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User requests to view Report 1</a:t>
              </a:r>
            </a:p>
          </p:txBody>
        </p:sp>
      </p:grpSp>
      <p:sp>
        <p:nvSpPr>
          <p:cNvPr id="36" name="TextBox 35"/>
          <p:cNvSpPr txBox="1"/>
          <p:nvPr/>
        </p:nvSpPr>
        <p:spPr>
          <a:xfrm>
            <a:off x="5051195" y="4457582"/>
            <a:ext cx="200561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Validate</a:t>
            </a:r>
            <a:r>
              <a:rPr kumimoji="0" lang="en-US" sz="1100" b="0" i="0" u="none" strike="noStrike" kern="0" cap="none" spc="0" normalizeH="0" noProof="0" dirty="0">
                <a:ln>
                  <a:noFill/>
                </a:ln>
                <a:solidFill>
                  <a:srgbClr val="282828"/>
                </a:solidFill>
                <a:effectLst/>
                <a:uLnTx/>
                <a:uFillTx/>
                <a:latin typeface="Segoe UI Semibold" panose="020B0702040204020203" pitchFamily="34" charset="0"/>
                <a:cs typeface="Segoe UI Semibold" panose="020B0702040204020203" pitchFamily="34" charset="0"/>
              </a:rPr>
              <a:t> token</a:t>
            </a:r>
            <a:endPar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endParaRPr>
          </a:p>
        </p:txBody>
      </p:sp>
      <p:grpSp>
        <p:nvGrpSpPr>
          <p:cNvPr id="37" name="Group 36"/>
          <p:cNvGrpSpPr/>
          <p:nvPr/>
        </p:nvGrpSpPr>
        <p:grpSpPr>
          <a:xfrm>
            <a:off x="6315933" y="3049575"/>
            <a:ext cx="424791" cy="424791"/>
            <a:chOff x="6560457" y="2743630"/>
            <a:chExt cx="424791" cy="424791"/>
          </a:xfrm>
        </p:grpSpPr>
        <p:sp>
          <p:nvSpPr>
            <p:cNvPr id="38" name="Oval 37"/>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9" name="Group 38"/>
            <p:cNvGrpSpPr/>
            <p:nvPr/>
          </p:nvGrpSpPr>
          <p:grpSpPr>
            <a:xfrm>
              <a:off x="6560457" y="2743630"/>
              <a:ext cx="424791" cy="424791"/>
              <a:chOff x="8257201" y="4912135"/>
              <a:chExt cx="777240" cy="777240"/>
            </a:xfrm>
            <a:solidFill>
              <a:srgbClr val="EDC30D"/>
            </a:solidFill>
          </p:grpSpPr>
          <p:sp>
            <p:nvSpPr>
              <p:cNvPr id="40"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sp>
            <p:nvSpPr>
              <p:cNvPr id="41" name="Freeform 40"/>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0580"/>
                <a:endParaRPr lang="en-US" sz="1753" dirty="0">
                  <a:ln>
                    <a:solidFill>
                      <a:srgbClr val="FFFFFF">
                        <a:alpha val="0"/>
                      </a:srgbClr>
                    </a:solidFill>
                  </a:ln>
                  <a:solidFill>
                    <a:srgbClr val="000000"/>
                  </a:solidFill>
                  <a:latin typeface="Segoe UI"/>
                </a:endParaRPr>
              </a:p>
            </p:txBody>
          </p:sp>
        </p:grpSp>
      </p:gr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49" name="TextBox 48"/>
          <p:cNvSpPr txBox="1"/>
          <p:nvPr/>
        </p:nvSpPr>
        <p:spPr>
          <a:xfrm>
            <a:off x="422112" y="1485140"/>
            <a:ext cx="2509962" cy="622056"/>
          </a:xfrm>
          <a:prstGeom prst="rect">
            <a:avLst/>
          </a:prstGeom>
          <a:no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Application</a:t>
            </a:r>
          </a:p>
        </p:txBody>
      </p:sp>
      <p:sp>
        <p:nvSpPr>
          <p:cNvPr id="53" name="Rectangle 52"/>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lang="en-US" sz="4400" dirty="0">
              <a:solidFill>
                <a:srgbClr val="282828"/>
              </a:solidFill>
              <a:latin typeface="Segoe UI Light" panose="020B0502040204020203" pitchFamily="34" charset="0"/>
              <a:cs typeface="Segoe UI Light" panose="020B0502040204020203" pitchFamily="34" charset="0"/>
            </a:endParaRPr>
          </a:p>
          <a:p>
            <a:endParaRPr lang="en-US" sz="4400" dirty="0">
              <a:solidFill>
                <a:srgbClr val="282828"/>
              </a:solidFill>
              <a:latin typeface="Segoe UI Light" panose="020B0502040204020203" pitchFamily="34" charset="0"/>
              <a:cs typeface="Segoe UI Light" panose="020B0502040204020203" pitchFamily="34" charset="0"/>
            </a:endParaRPr>
          </a:p>
        </p:txBody>
      </p:sp>
      <p:sp>
        <p:nvSpPr>
          <p:cNvPr id="28" name="Rectangle 2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grpSp>
        <p:nvGrpSpPr>
          <p:cNvPr id="48" name="Group 47"/>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4" name="Rectangle 5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5" name="Rectangle 54"/>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6" name="Straight Connector 55"/>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119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r>
              <a:rPr lang="en-US" sz="44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lang="en-US" sz="4400" dirty="0">
              <a:solidFill>
                <a:srgbClr val="282828"/>
              </a:solidFill>
              <a:latin typeface="Segoe UI Light" panose="020B0502040204020203" pitchFamily="34" charset="0"/>
              <a:cs typeface="Segoe UI Light" panose="020B0502040204020203" pitchFamily="34" charset="0"/>
            </a:endParaRPr>
          </a:p>
          <a:p>
            <a:endParaRPr lang="en-US" sz="4400" dirty="0">
              <a:solidFill>
                <a:srgbClr val="282828"/>
              </a:solidFill>
              <a:latin typeface="Segoe UI Light" panose="020B0502040204020203" pitchFamily="34" charset="0"/>
              <a:cs typeface="Segoe UI Light" panose="020B0502040204020203" pitchFamily="34" charset="0"/>
            </a:endParaRPr>
          </a:p>
        </p:txBody>
      </p:sp>
      <p:sp>
        <p:nvSpPr>
          <p:cNvPr id="46" name="Rectangle 45"/>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47" name="TextBox 46"/>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28" name="Left Arrow 27"/>
          <p:cNvSpPr/>
          <p:nvPr/>
        </p:nvSpPr>
        <p:spPr>
          <a:xfrm>
            <a:off x="5537200" y="3464943"/>
            <a:ext cx="3086100"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29" name="Rectangle 28"/>
          <p:cNvSpPr/>
          <p:nvPr/>
        </p:nvSpPr>
        <p:spPr bwMode="auto">
          <a:xfrm>
            <a:off x="3702928"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defTabSz="914102" fontAlgn="base">
              <a:spcBef>
                <a:spcPct val="0"/>
              </a:spcBef>
              <a:spcAft>
                <a:spcPct val="0"/>
              </a:spcAft>
            </a:pPr>
            <a:r>
              <a:rPr lang="en-US" sz="1961" kern="0" dirty="0">
                <a:solidFill>
                  <a:srgbClr val="F2F2F2"/>
                </a:solidFill>
                <a:latin typeface="Segoe UI Light" panose="020B0502040204020203" pitchFamily="34" charset="0"/>
                <a:cs typeface="Segoe UI Light" panose="020B0502040204020203" pitchFamily="34" charset="0"/>
              </a:rPr>
              <a:t>Report 1</a:t>
            </a:r>
          </a:p>
        </p:txBody>
      </p:sp>
      <p:sp>
        <p:nvSpPr>
          <p:cNvPr id="32" name="TextBox 31"/>
          <p:cNvSpPr txBox="1"/>
          <p:nvPr/>
        </p:nvSpPr>
        <p:spPr>
          <a:xfrm>
            <a:off x="422112" y="1485140"/>
            <a:ext cx="2509962" cy="622056"/>
          </a:xfrm>
          <a:prstGeom prst="rect">
            <a:avLst/>
          </a:prstGeom>
          <a:noFill/>
        </p:spPr>
        <p:txBody>
          <a:bodyPr wrap="square" lIns="179285" tIns="143428" rIns="179285" bIns="143428" rtlCol="0">
            <a:spAutoFit/>
          </a:bodyPr>
          <a:lstStyle/>
          <a:p>
            <a:pPr defTabSz="896386">
              <a:lnSpc>
                <a:spcPct val="90000"/>
              </a:lnSpc>
              <a:spcAft>
                <a:spcPts val="588"/>
              </a:spcAft>
            </a:pPr>
            <a:r>
              <a:rPr lang="en-US" sz="2400" kern="0" dirty="0">
                <a:solidFill>
                  <a:srgbClr val="282828"/>
                </a:solidFill>
                <a:latin typeface="+mj-lt"/>
                <a:ea typeface="Segoe UI Black" panose="020B0A02040204020203" pitchFamily="34" charset="0"/>
                <a:cs typeface="Segoe UI Black" panose="020B0A02040204020203" pitchFamily="34" charset="0"/>
              </a:rPr>
              <a:t>Application</a:t>
            </a:r>
          </a:p>
        </p:txBody>
      </p:sp>
      <p:sp>
        <p:nvSpPr>
          <p:cNvPr id="18" name="Rectangle 1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grpSp>
        <p:nvGrpSpPr>
          <p:cNvPr id="27" name="Group 26"/>
          <p:cNvGrpSpPr/>
          <p:nvPr/>
        </p:nvGrpSpPr>
        <p:grpSpPr>
          <a:xfrm>
            <a:off x="0" y="6600607"/>
            <a:ext cx="2029968" cy="257393"/>
            <a:chOff x="10162032" y="6604155"/>
            <a:chExt cx="2029968" cy="257393"/>
          </a:xfrm>
        </p:grpSpPr>
        <p:sp>
          <p:nvSpPr>
            <p:cNvPr id="30" name="Rectangle 2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1" name="Rectangle 3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8441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87313" y="1091961"/>
            <a:ext cx="1289135"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Microsoft Azure </a:t>
            </a:r>
            <a:br>
              <a:rPr kumimoji="0" lang="en-US" sz="1100" b="1" i="0" u="none" strike="noStrike" kern="0" cap="none" spc="0" normalizeH="0" baseline="0" noProof="0" dirty="0">
                <a:ln>
                  <a:noFill/>
                </a:ln>
                <a:solidFill>
                  <a:srgbClr val="282828"/>
                </a:solidFill>
                <a:effectLst/>
                <a:uLnTx/>
                <a:uFillTx/>
              </a:rPr>
            </a:br>
            <a:r>
              <a:rPr kumimoji="0" lang="en-US" sz="1100" b="1" i="0" u="none" strike="noStrike" kern="0" cap="none" spc="0" normalizeH="0" baseline="0" noProof="0" dirty="0">
                <a:ln>
                  <a:noFill/>
                </a:ln>
                <a:solidFill>
                  <a:srgbClr val="282828"/>
                </a:solidFill>
                <a:effectLst/>
                <a:uLnTx/>
                <a:uFillTx/>
              </a:rPr>
              <a:t>subscription</a:t>
            </a:r>
          </a:p>
        </p:txBody>
      </p:sp>
      <p:sp>
        <p:nvSpPr>
          <p:cNvPr id="31" name="TextBox 30"/>
          <p:cNvSpPr txBox="1"/>
          <p:nvPr/>
        </p:nvSpPr>
        <p:spPr>
          <a:xfrm>
            <a:off x="8700597" y="5191894"/>
            <a:ext cx="641522" cy="26161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r>
              <a:rPr lang="en-US" dirty="0">
                <a:solidFill>
                  <a:srgbClr val="282828"/>
                </a:solidFill>
                <a:latin typeface="Segoe UI Semibold" panose="020B0702040204020203" pitchFamily="34" charset="0"/>
                <a:cs typeface="Segoe UI Semibold" panose="020B0702040204020203" pitchFamily="34" charset="0"/>
              </a:rPr>
              <a:t>Embed</a:t>
            </a:r>
          </a:p>
        </p:txBody>
      </p:sp>
      <p:sp>
        <p:nvSpPr>
          <p:cNvPr id="26" name="TextBox 25"/>
          <p:cNvSpPr txBox="1"/>
          <p:nvPr/>
        </p:nvSpPr>
        <p:spPr>
          <a:xfrm>
            <a:off x="11134990" y="5891075"/>
            <a:ext cx="610745" cy="169277"/>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End users</a:t>
            </a:r>
          </a:p>
        </p:txBody>
      </p:sp>
      <p:sp>
        <p:nvSpPr>
          <p:cNvPr id="33" name="TextBox 32"/>
          <p:cNvSpPr txBox="1"/>
          <p:nvPr/>
        </p:nvSpPr>
        <p:spPr>
          <a:xfrm>
            <a:off x="7573261" y="4733354"/>
            <a:ext cx="91723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Workspace</a:t>
            </a:r>
          </a:p>
        </p:txBody>
      </p:sp>
      <p:sp>
        <p:nvSpPr>
          <p:cNvPr id="14" name="TextBox 13"/>
          <p:cNvSpPr txBox="1"/>
          <p:nvPr/>
        </p:nvSpPr>
        <p:spPr>
          <a:xfrm>
            <a:off x="7197203" y="2089728"/>
            <a:ext cx="166935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Workspace collection</a:t>
            </a:r>
          </a:p>
        </p:txBody>
      </p:sp>
      <p:sp>
        <p:nvSpPr>
          <p:cNvPr id="28" name="TextBox 27"/>
          <p:cNvSpPr txBox="1"/>
          <p:nvPr/>
        </p:nvSpPr>
        <p:spPr>
          <a:xfrm>
            <a:off x="7568611" y="1650469"/>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24" name="TextBox 23"/>
          <p:cNvSpPr txBox="1"/>
          <p:nvPr/>
        </p:nvSpPr>
        <p:spPr>
          <a:xfrm>
            <a:off x="5624156" y="1304537"/>
            <a:ext cx="843501"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Developer</a:t>
            </a:r>
          </a:p>
        </p:txBody>
      </p:sp>
      <p:grpSp>
        <p:nvGrpSpPr>
          <p:cNvPr id="23" name="Group 22"/>
          <p:cNvGrpSpPr>
            <a:grpSpLocks noChangeAspect="1"/>
          </p:cNvGrpSpPr>
          <p:nvPr/>
        </p:nvGrpSpPr>
        <p:grpSpPr>
          <a:xfrm flipH="1">
            <a:off x="5767330" y="738580"/>
            <a:ext cx="536312" cy="555462"/>
            <a:chOff x="3807371" y="2914650"/>
            <a:chExt cx="637629" cy="660397"/>
          </a:xfrm>
          <a:solidFill>
            <a:srgbClr val="282828"/>
          </a:solidFill>
        </p:grpSpPr>
        <p:sp>
          <p:nvSpPr>
            <p:cNvPr id="27" name="Oval 26"/>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32" name="Freeform 31"/>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34" name="Freeform 33"/>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grpSp>
      <p:sp>
        <p:nvSpPr>
          <p:cNvPr id="35" name="Freeform 34"/>
          <p:cNvSpPr/>
          <p:nvPr/>
        </p:nvSpPr>
        <p:spPr>
          <a:xfrm>
            <a:off x="11141516" y="5087672"/>
            <a:ext cx="597694" cy="682297"/>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11" name="Down Arrow 10"/>
          <p:cNvSpPr/>
          <p:nvPr/>
        </p:nvSpPr>
        <p:spPr>
          <a:xfrm>
            <a:off x="7921209" y="4275015"/>
            <a:ext cx="221343" cy="43083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Up Arrow 51"/>
          <p:cNvSpPr/>
          <p:nvPr/>
        </p:nvSpPr>
        <p:spPr>
          <a:xfrm rot="5400000">
            <a:off x="10768205" y="5348291"/>
            <a:ext cx="221343" cy="292907"/>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Left Arrow 55"/>
          <p:cNvSpPr/>
          <p:nvPr/>
        </p:nvSpPr>
        <p:spPr>
          <a:xfrm flipH="1">
            <a:off x="8790333" y="5386741"/>
            <a:ext cx="641522" cy="22134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aphicFrame>
        <p:nvGraphicFramePr>
          <p:cNvPr id="2048" name="Table 2047"/>
          <p:cNvGraphicFramePr>
            <a:graphicFrameLocks noGrp="1"/>
          </p:cNvGraphicFramePr>
          <p:nvPr>
            <p:extLst/>
          </p:nvPr>
        </p:nvGraphicFramePr>
        <p:xfrm>
          <a:off x="7444052" y="2380388"/>
          <a:ext cx="1175657" cy="182880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335739504"/>
                    </a:ext>
                  </a:extLst>
                </a:gridCol>
              </a:tblGrid>
              <a:tr h="204712">
                <a:tc>
                  <a:txBody>
                    <a:bodyPr/>
                    <a:lstStyle/>
                    <a:p>
                      <a:r>
                        <a:rPr lang="en-US" sz="900" dirty="0">
                          <a:solidFill>
                            <a:srgbClr val="282828"/>
                          </a:solidFill>
                        </a:rPr>
                        <a:t>Name</a:t>
                      </a:r>
                    </a:p>
                  </a:txBody>
                  <a:tcPr/>
                </a:tc>
                <a:extLst>
                  <a:ext uri="{0D108BD9-81ED-4DB2-BD59-A6C34878D82A}">
                    <a16:rowId xmlns:a16="http://schemas.microsoft.com/office/drawing/2014/main" val="663487802"/>
                  </a:ext>
                </a:extLst>
              </a:tr>
              <a:tr h="204712">
                <a:tc>
                  <a:txBody>
                    <a:bodyPr/>
                    <a:lstStyle/>
                    <a:p>
                      <a:r>
                        <a:rPr lang="en-US" sz="900" dirty="0">
                          <a:solidFill>
                            <a:srgbClr val="282828"/>
                          </a:solidFill>
                        </a:rPr>
                        <a:t>Admin</a:t>
                      </a:r>
                      <a:r>
                        <a:rPr lang="en-US" sz="900" baseline="0" dirty="0">
                          <a:solidFill>
                            <a:srgbClr val="282828"/>
                          </a:solidFill>
                        </a:rPr>
                        <a:t> Users</a:t>
                      </a:r>
                      <a:endParaRPr lang="en-US" sz="900" dirty="0">
                        <a:solidFill>
                          <a:srgbClr val="282828"/>
                        </a:solidFill>
                      </a:endParaRPr>
                    </a:p>
                  </a:txBody>
                  <a:tcPr/>
                </a:tc>
                <a:extLst>
                  <a:ext uri="{0D108BD9-81ED-4DB2-BD59-A6C34878D82A}">
                    <a16:rowId xmlns:a16="http://schemas.microsoft.com/office/drawing/2014/main" val="198218354"/>
                  </a:ext>
                </a:extLst>
              </a:tr>
              <a:tr h="204712">
                <a:tc>
                  <a:txBody>
                    <a:bodyPr/>
                    <a:lstStyle/>
                    <a:p>
                      <a:r>
                        <a:rPr lang="en-US" sz="900" dirty="0">
                          <a:solidFill>
                            <a:srgbClr val="282828"/>
                          </a:solidFill>
                        </a:rPr>
                        <a:t>Endpoints</a:t>
                      </a:r>
                    </a:p>
                  </a:txBody>
                  <a:tcPr/>
                </a:tc>
                <a:extLst>
                  <a:ext uri="{0D108BD9-81ED-4DB2-BD59-A6C34878D82A}">
                    <a16:rowId xmlns:a16="http://schemas.microsoft.com/office/drawing/2014/main" val="3013982744"/>
                  </a:ext>
                </a:extLst>
              </a:tr>
              <a:tr h="204712">
                <a:tc>
                  <a:txBody>
                    <a:bodyPr/>
                    <a:lstStyle/>
                    <a:p>
                      <a:r>
                        <a:rPr lang="en-US" sz="900" dirty="0">
                          <a:solidFill>
                            <a:srgbClr val="282828"/>
                          </a:solidFill>
                        </a:rPr>
                        <a:t>Keys</a:t>
                      </a:r>
                    </a:p>
                  </a:txBody>
                  <a:tcPr/>
                </a:tc>
                <a:extLst>
                  <a:ext uri="{0D108BD9-81ED-4DB2-BD59-A6C34878D82A}">
                    <a16:rowId xmlns:a16="http://schemas.microsoft.com/office/drawing/2014/main" val="3047835177"/>
                  </a:ext>
                </a:extLst>
              </a:tr>
              <a:tr h="204712">
                <a:tc>
                  <a:txBody>
                    <a:bodyPr/>
                    <a:lstStyle/>
                    <a:p>
                      <a:r>
                        <a:rPr lang="en-US" sz="900" dirty="0">
                          <a:solidFill>
                            <a:srgbClr val="282828"/>
                          </a:solidFill>
                        </a:rPr>
                        <a:t>Gateways</a:t>
                      </a:r>
                    </a:p>
                  </a:txBody>
                  <a:tcPr/>
                </a:tc>
                <a:extLst>
                  <a:ext uri="{0D108BD9-81ED-4DB2-BD59-A6C34878D82A}">
                    <a16:rowId xmlns:a16="http://schemas.microsoft.com/office/drawing/2014/main" val="74604356"/>
                  </a:ext>
                </a:extLst>
              </a:tr>
              <a:tr h="204712">
                <a:tc>
                  <a:txBody>
                    <a:bodyPr/>
                    <a:lstStyle/>
                    <a:p>
                      <a:pPr marL="0" indent="0">
                        <a:buFontTx/>
                        <a:buNone/>
                      </a:pPr>
                      <a:r>
                        <a:rPr lang="en-US" sz="900" dirty="0">
                          <a:solidFill>
                            <a:srgbClr val="282828"/>
                          </a:solidFill>
                        </a:rPr>
                        <a:t>Credentials</a:t>
                      </a:r>
                    </a:p>
                  </a:txBody>
                  <a:tcPr/>
                </a:tc>
                <a:extLst>
                  <a:ext uri="{0D108BD9-81ED-4DB2-BD59-A6C34878D82A}">
                    <a16:rowId xmlns:a16="http://schemas.microsoft.com/office/drawing/2014/main" val="930729931"/>
                  </a:ext>
                </a:extLst>
              </a:tr>
              <a:tr h="204712">
                <a:tc>
                  <a:txBody>
                    <a:bodyPr/>
                    <a:lstStyle/>
                    <a:p>
                      <a:r>
                        <a:rPr lang="en-US" sz="900" dirty="0">
                          <a:solidFill>
                            <a:srgbClr val="282828"/>
                          </a:solidFill>
                        </a:rPr>
                        <a:t>Geo Location</a:t>
                      </a:r>
                    </a:p>
                  </a:txBody>
                  <a:tcPr/>
                </a:tc>
                <a:extLst>
                  <a:ext uri="{0D108BD9-81ED-4DB2-BD59-A6C34878D82A}">
                    <a16:rowId xmlns:a16="http://schemas.microsoft.com/office/drawing/2014/main" val="1427339996"/>
                  </a:ext>
                </a:extLst>
              </a:tr>
              <a:tr h="204712">
                <a:tc>
                  <a:txBody>
                    <a:bodyPr/>
                    <a:lstStyle/>
                    <a:p>
                      <a:r>
                        <a:rPr lang="en-US" sz="900" dirty="0">
                          <a:solidFill>
                            <a:srgbClr val="282828"/>
                          </a:solidFill>
                        </a:rPr>
                        <a:t>Tags</a:t>
                      </a:r>
                    </a:p>
                  </a:txBody>
                  <a:tcPr/>
                </a:tc>
                <a:extLst>
                  <a:ext uri="{0D108BD9-81ED-4DB2-BD59-A6C34878D82A}">
                    <a16:rowId xmlns:a16="http://schemas.microsoft.com/office/drawing/2014/main" val="3184768203"/>
                  </a:ext>
                </a:extLst>
              </a:tr>
            </a:tbl>
          </a:graphicData>
        </a:graphic>
      </p:graphicFrame>
      <p:graphicFrame>
        <p:nvGraphicFramePr>
          <p:cNvPr id="70" name="Table 69"/>
          <p:cNvGraphicFramePr>
            <a:graphicFrameLocks noGrp="1"/>
          </p:cNvGraphicFramePr>
          <p:nvPr>
            <p:extLst/>
          </p:nvPr>
        </p:nvGraphicFramePr>
        <p:xfrm>
          <a:off x="7444052" y="5029360"/>
          <a:ext cx="1175657" cy="91440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val="335739504"/>
                    </a:ext>
                  </a:extLst>
                </a:gridCol>
              </a:tblGrid>
              <a:tr h="204712">
                <a:tc>
                  <a:txBody>
                    <a:bodyPr/>
                    <a:lstStyle/>
                    <a:p>
                      <a:r>
                        <a:rPr lang="en-US" sz="900" dirty="0">
                          <a:solidFill>
                            <a:srgbClr val="282828"/>
                          </a:solidFill>
                        </a:rPr>
                        <a:t>Name</a:t>
                      </a:r>
                    </a:p>
                  </a:txBody>
                  <a:tcPr/>
                </a:tc>
                <a:extLst>
                  <a:ext uri="{0D108BD9-81ED-4DB2-BD59-A6C34878D82A}">
                    <a16:rowId xmlns:a16="http://schemas.microsoft.com/office/drawing/2014/main" val="663487802"/>
                  </a:ext>
                </a:extLst>
              </a:tr>
              <a:tr h="193206">
                <a:tc>
                  <a:txBody>
                    <a:bodyPr/>
                    <a:lstStyle/>
                    <a:p>
                      <a:r>
                        <a:rPr lang="en-US" sz="900" dirty="0">
                          <a:solidFill>
                            <a:srgbClr val="282828"/>
                          </a:solidFill>
                        </a:rPr>
                        <a:t>Reports</a:t>
                      </a:r>
                    </a:p>
                  </a:txBody>
                  <a:tcPr/>
                </a:tc>
                <a:extLst>
                  <a:ext uri="{0D108BD9-81ED-4DB2-BD59-A6C34878D82A}">
                    <a16:rowId xmlns:a16="http://schemas.microsoft.com/office/drawing/2014/main" val="198218354"/>
                  </a:ext>
                </a:extLst>
              </a:tr>
              <a:tr h="204712">
                <a:tc>
                  <a:txBody>
                    <a:bodyPr/>
                    <a:lstStyle/>
                    <a:p>
                      <a:r>
                        <a:rPr lang="en-US" sz="900" dirty="0">
                          <a:solidFill>
                            <a:srgbClr val="282828"/>
                          </a:solidFill>
                        </a:rPr>
                        <a:t>Datasets</a:t>
                      </a:r>
                    </a:p>
                  </a:txBody>
                  <a:tcPr/>
                </a:tc>
                <a:extLst>
                  <a:ext uri="{0D108BD9-81ED-4DB2-BD59-A6C34878D82A}">
                    <a16:rowId xmlns:a16="http://schemas.microsoft.com/office/drawing/2014/main" val="3013982744"/>
                  </a:ext>
                </a:extLst>
              </a:tr>
              <a:tr h="204712">
                <a:tc>
                  <a:txBody>
                    <a:bodyPr/>
                    <a:lstStyle/>
                    <a:p>
                      <a:r>
                        <a:rPr lang="en-US" sz="900" dirty="0">
                          <a:solidFill>
                            <a:srgbClr val="282828"/>
                          </a:solidFill>
                        </a:rPr>
                        <a:t>Tags</a:t>
                      </a:r>
                    </a:p>
                  </a:txBody>
                  <a:tcPr/>
                </a:tc>
                <a:extLst>
                  <a:ext uri="{0D108BD9-81ED-4DB2-BD59-A6C34878D82A}">
                    <a16:rowId xmlns:a16="http://schemas.microsoft.com/office/drawing/2014/main" val="74604356"/>
                  </a:ext>
                </a:extLst>
              </a:tr>
            </a:tbl>
          </a:graphicData>
        </a:graphic>
      </p:graphicFrame>
      <p:sp>
        <p:nvSpPr>
          <p:cNvPr id="59" name="TextBox 58"/>
          <p:cNvSpPr txBox="1"/>
          <p:nvPr/>
        </p:nvSpPr>
        <p:spPr>
          <a:xfrm>
            <a:off x="9783724" y="5891075"/>
            <a:ext cx="583494" cy="169277"/>
          </a:xfrm>
          <a:prstGeom prst="rect">
            <a:avLst/>
          </a:prstGeom>
          <a:noFill/>
        </p:spPr>
        <p:txBody>
          <a:bodyPr wrap="none" lIns="0" tIns="0" rIns="0" bIns="0" rtlCol="0" anchor="ctr">
            <a:spAutoFit/>
          </a:bodyPr>
          <a:lstStyle/>
          <a:p>
            <a:pPr algn="ctr">
              <a:defRPr/>
            </a:pPr>
            <a:r>
              <a:rPr lang="en-US" sz="1100" kern="0" dirty="0">
                <a:solidFill>
                  <a:srgbClr val="282828"/>
                </a:solidFill>
                <a:latin typeface="Segoe UI Semibold" panose="020B0702040204020203" pitchFamily="34" charset="0"/>
                <a:cs typeface="Segoe UI Semibold" panose="020B0702040204020203" pitchFamily="34" charset="0"/>
              </a:rPr>
              <a:t>Your app</a:t>
            </a:r>
          </a:p>
        </p:txBody>
      </p:sp>
      <p:grpSp>
        <p:nvGrpSpPr>
          <p:cNvPr id="54" name="Group 53"/>
          <p:cNvGrpSpPr/>
          <p:nvPr/>
        </p:nvGrpSpPr>
        <p:grpSpPr>
          <a:xfrm>
            <a:off x="9588339" y="5064952"/>
            <a:ext cx="974264" cy="729557"/>
            <a:chOff x="10467794" y="2369307"/>
            <a:chExt cx="1004386" cy="752113"/>
          </a:xfrm>
          <a:solidFill>
            <a:srgbClr val="282828"/>
          </a:solidFill>
        </p:grpSpPr>
        <p:sp>
          <p:nvSpPr>
            <p:cNvPr id="65" name="Freeform 64"/>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grp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69" name="Freeform 68"/>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 name="Content Placeholder 4"/>
          <p:cNvSpPr>
            <a:spLocks noGrp="1"/>
          </p:cNvSpPr>
          <p:nvPr>
            <p:ph type="body" sz="quarter" idx="10"/>
          </p:nvPr>
        </p:nvSpPr>
        <p:spPr>
          <a:xfrm>
            <a:off x="356896" y="3900295"/>
            <a:ext cx="4320544" cy="2369880"/>
          </a:xfrm>
        </p:spPr>
        <p:txBody>
          <a:bodyPr tIns="0" bIns="91440">
            <a:spAutoFit/>
          </a:bodyPr>
          <a:lstStyle/>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Manually or programmatically provision workspaces </a:t>
            </a:r>
          </a:p>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Create datasets</a:t>
            </a:r>
            <a:r>
              <a:rPr lang="en-US" kern="0" dirty="0">
                <a:solidFill>
                  <a:srgbClr val="EDC30D"/>
                </a:solidFill>
                <a:latin typeface="Segoe UI Light" panose="020B0502040204020203" pitchFamily="34" charset="0"/>
                <a:cs typeface="Segoe UI Light" panose="020B0502040204020203" pitchFamily="34" charset="0"/>
              </a:rPr>
              <a:t> </a:t>
            </a:r>
            <a:r>
              <a:rPr lang="en-US" sz="2000" kern="0" dirty="0">
                <a:solidFill>
                  <a:srgbClr val="EDC30D"/>
                </a:solidFill>
                <a:latin typeface="Segoe UI Light" panose="020B0502040204020203" pitchFamily="34" charset="0"/>
                <a:cs typeface="Segoe UI Light" panose="020B0502040204020203" pitchFamily="34" charset="0"/>
              </a:rPr>
              <a:t>and reports</a:t>
            </a:r>
          </a:p>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Embed reports in your app</a:t>
            </a:r>
          </a:p>
          <a:p>
            <a:pPr marL="342900" indent="-342900">
              <a:spcAft>
                <a:spcPts val="600"/>
              </a:spcAft>
            </a:pPr>
            <a:r>
              <a:rPr lang="en-US" sz="2000" kern="0" dirty="0">
                <a:solidFill>
                  <a:srgbClr val="EDC30D"/>
                </a:solidFill>
                <a:latin typeface="Segoe UI Light" panose="020B0502040204020203" pitchFamily="34" charset="0"/>
                <a:cs typeface="Segoe UI Light" panose="020B0502040204020203" pitchFamily="34" charset="0"/>
              </a:rPr>
              <a:t>Control refresh behavior and credentials</a:t>
            </a:r>
          </a:p>
        </p:txBody>
      </p:sp>
      <p:sp>
        <p:nvSpPr>
          <p:cNvPr id="4" name="Title 3"/>
          <p:cNvSpPr>
            <a:spLocks noGrp="1"/>
          </p:cNvSpPr>
          <p:nvPr>
            <p:ph type="title"/>
          </p:nvPr>
        </p:nvSpPr>
        <p:spPr/>
        <p:txBody>
          <a:bodyPr wrap="square" anchor="t">
            <a:spAutoFit/>
          </a:bodyPr>
          <a:lstStyle/>
          <a:p>
            <a:r>
              <a:rPr lang="en-US" sz="3600">
                <a:solidFill>
                  <a:srgbClr val="EDC30D"/>
                </a:solidFill>
              </a:rPr>
              <a:t>Manage in a familiar environment</a:t>
            </a:r>
            <a:r>
              <a:rPr lang="en-US" sz="3600" kern="0">
                <a:solidFill>
                  <a:srgbClr val="EDC30D"/>
                </a:solidFill>
                <a:ea typeface="Segoe UI Black" panose="020B0A02040204020203" pitchFamily="34" charset="0"/>
                <a:cs typeface="Segoe UI Semibold" panose="020B0702040204020203" pitchFamily="34" charset="0"/>
              </a:rPr>
              <a:t>—</a:t>
            </a:r>
            <a:r>
              <a:rPr lang="en-US" sz="360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Azure</a:t>
            </a:r>
            <a:r>
              <a:rPr lang="en-US" sz="3600">
                <a:solidFill>
                  <a:srgbClr val="EDC30D"/>
                </a:solidFill>
              </a:rPr>
              <a:t> </a:t>
            </a:r>
            <a:endParaRPr lang="en-US" sz="3600" dirty="0">
              <a:solidFill>
                <a:srgbClr val="EDC30D"/>
              </a:solidFill>
            </a:endParaRPr>
          </a:p>
        </p:txBody>
      </p:sp>
      <p:sp>
        <p:nvSpPr>
          <p:cNvPr id="61" name="Freeform 60"/>
          <p:cNvSpPr>
            <a:spLocks noChangeAspect="1"/>
          </p:cNvSpPr>
          <p:nvPr/>
        </p:nvSpPr>
        <p:spPr bwMode="auto">
          <a:xfrm flipH="1">
            <a:off x="5662126" y="3183794"/>
            <a:ext cx="762645" cy="729179"/>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28282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2" name="TextBox 61"/>
          <p:cNvSpPr txBox="1"/>
          <p:nvPr/>
        </p:nvSpPr>
        <p:spPr>
          <a:xfrm>
            <a:off x="5467433" y="3896915"/>
            <a:ext cx="1152030" cy="3693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 Warehouse</a:t>
            </a:r>
          </a:p>
        </p:txBody>
      </p:sp>
      <p:sp>
        <p:nvSpPr>
          <p:cNvPr id="79" name="TextBox 78"/>
          <p:cNvSpPr txBox="1"/>
          <p:nvPr/>
        </p:nvSpPr>
        <p:spPr>
          <a:xfrm>
            <a:off x="5353032" y="2877416"/>
            <a:ext cx="1380832" cy="2308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Database</a:t>
            </a:r>
          </a:p>
        </p:txBody>
      </p:sp>
      <p:sp>
        <p:nvSpPr>
          <p:cNvPr id="80" name="TextBox 79"/>
          <p:cNvSpPr txBox="1"/>
          <p:nvPr/>
        </p:nvSpPr>
        <p:spPr>
          <a:xfrm>
            <a:off x="5724321" y="2130586"/>
            <a:ext cx="638252" cy="699674"/>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8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1" name="Left Bracket 80"/>
          <p:cNvSpPr/>
          <p:nvPr/>
        </p:nvSpPr>
        <p:spPr>
          <a:xfrm flipH="1">
            <a:off x="6582432" y="2006422"/>
            <a:ext cx="184802" cy="294271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sp>
        <p:nvSpPr>
          <p:cNvPr id="83" name="TextBox 82"/>
          <p:cNvSpPr txBox="1"/>
          <p:nvPr/>
        </p:nvSpPr>
        <p:spPr>
          <a:xfrm>
            <a:off x="7568611" y="4328450"/>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84" name="Left Arrow 83"/>
          <p:cNvSpPr/>
          <p:nvPr/>
        </p:nvSpPr>
        <p:spPr>
          <a:xfrm>
            <a:off x="6879512" y="3256433"/>
            <a:ext cx="441771" cy="22134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Down Arrow 84"/>
          <p:cNvSpPr/>
          <p:nvPr/>
        </p:nvSpPr>
        <p:spPr>
          <a:xfrm>
            <a:off x="7921209" y="1615291"/>
            <a:ext cx="221343" cy="43083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TextBox 85"/>
          <p:cNvSpPr txBox="1"/>
          <p:nvPr/>
        </p:nvSpPr>
        <p:spPr>
          <a:xfrm>
            <a:off x="6655316" y="999637"/>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87" name="Down Arrow 86"/>
          <p:cNvSpPr/>
          <p:nvPr/>
        </p:nvSpPr>
        <p:spPr>
          <a:xfrm rot="-5400000">
            <a:off x="6838794" y="952935"/>
            <a:ext cx="221343" cy="7315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Box 76"/>
          <p:cNvSpPr txBox="1"/>
          <p:nvPr/>
        </p:nvSpPr>
        <p:spPr>
          <a:xfrm>
            <a:off x="5448017" y="4686168"/>
            <a:ext cx="1226044" cy="2308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lang="en-US" sz="900" kern="0" noProof="0" dirty="0">
                <a:solidFill>
                  <a:srgbClr val="282828"/>
                </a:solidFill>
                <a:latin typeface="Segoe UI Semibold" panose="020B0702040204020203" pitchFamily="34" charset="0"/>
                <a:cs typeface="Segoe UI Semibold" panose="020B0702040204020203" pitchFamily="34" charset="0"/>
              </a:rPr>
              <a:t>o</a:t>
            </a: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n Azure HDInsight</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5258" y="4282602"/>
            <a:ext cx="771559" cy="403566"/>
          </a:xfrm>
          <a:prstGeom prst="rect">
            <a:avLst/>
          </a:prstGeom>
        </p:spPr>
      </p:pic>
    </p:spTree>
    <p:extLst>
      <p:ext uri="{BB962C8B-B14F-4D97-AF65-F5344CB8AC3E}">
        <p14:creationId xmlns:p14="http://schemas.microsoft.com/office/powerpoint/2010/main" val="1624929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356896" y="2484523"/>
            <a:ext cx="4320544" cy="3785652"/>
          </a:xfrm>
        </p:spPr>
        <p:txBody>
          <a:bodyPr bIns="91440">
            <a:normAutofit/>
          </a:bodyPr>
          <a:lstStyle/>
          <a:p>
            <a:pPr marL="342900" indent="-342900">
              <a:spcAft>
                <a:spcPts val="1800"/>
              </a:spcAft>
              <a:defRPr/>
            </a:pPr>
            <a:r>
              <a:rPr lang="zh-TW" altLang="en-US" kern="0" dirty="0">
                <a:solidFill>
                  <a:srgbClr val="EDC30D"/>
                </a:solidFill>
                <a:latin typeface="Segoe UI Light" panose="020B0502040204020203" pitchFamily="34" charset="0"/>
                <a:cs typeface="Segoe UI Light" panose="020B0502040204020203" pitchFamily="34" charset="0"/>
              </a:rPr>
              <a:t>使用 </a:t>
            </a:r>
            <a:r>
              <a:rPr lang="en-US" altLang="zh-TW" kern="0" dirty="0">
                <a:solidFill>
                  <a:srgbClr val="EDC30D"/>
                </a:solidFill>
                <a:latin typeface="Segoe UI Light" panose="020B0502040204020203" pitchFamily="34" charset="0"/>
                <a:cs typeface="Segoe UI Light" panose="020B0502040204020203" pitchFamily="34" charset="0"/>
              </a:rPr>
              <a:t>Power BI Desktop </a:t>
            </a:r>
            <a:r>
              <a:rPr lang="zh-TW" altLang="en-US" kern="0" dirty="0">
                <a:solidFill>
                  <a:srgbClr val="EDC30D"/>
                </a:solidFill>
                <a:latin typeface="Segoe UI Light" panose="020B0502040204020203" pitchFamily="34" charset="0"/>
                <a:cs typeface="Segoe UI Light" panose="020B0502040204020203" pitchFamily="34" charset="0"/>
              </a:rPr>
              <a:t>操作報表</a:t>
            </a:r>
            <a:br>
              <a:rPr lang="en-US" altLang="zh-TW" kern="0" dirty="0">
                <a:solidFill>
                  <a:srgbClr val="EDC30D"/>
                </a:solidFill>
                <a:latin typeface="Segoe UI Light" panose="020B0502040204020203" pitchFamily="34" charset="0"/>
                <a:cs typeface="Segoe UI Light" panose="020B0502040204020203" pitchFamily="34" charset="0"/>
              </a:rPr>
            </a:br>
            <a:r>
              <a:rPr lang="zh-TW" altLang="en-US" kern="0" dirty="0">
                <a:solidFill>
                  <a:srgbClr val="EDC30D"/>
                </a:solidFill>
                <a:latin typeface="Segoe UI Light" panose="020B0502040204020203" pitchFamily="34" charset="0"/>
                <a:cs typeface="Segoe UI Light" panose="020B0502040204020203" pitchFamily="34" charset="0"/>
              </a:rPr>
              <a:t>完全免費</a:t>
            </a:r>
            <a:endParaRPr lang="en-US" kern="0" dirty="0">
              <a:solidFill>
                <a:srgbClr val="EDC30D"/>
              </a:solidFill>
              <a:latin typeface="Segoe UI Light" panose="020B0502040204020203" pitchFamily="34" charset="0"/>
              <a:cs typeface="Segoe UI Light" panose="020B0502040204020203" pitchFamily="34" charset="0"/>
            </a:endParaRPr>
          </a:p>
          <a:p>
            <a:pPr marL="342900" indent="-342900">
              <a:spcBef>
                <a:spcPts val="600"/>
              </a:spcBef>
              <a:spcAft>
                <a:spcPts val="600"/>
              </a:spcAft>
              <a:defRPr/>
            </a:pPr>
            <a:r>
              <a:rPr lang="zh-TW" altLang="en-US" kern="0" dirty="0">
                <a:solidFill>
                  <a:srgbClr val="EDC30D"/>
                </a:solidFill>
                <a:latin typeface="Segoe UI Light" panose="020B0502040204020203" pitchFamily="34" charset="0"/>
                <a:cs typeface="Segoe UI Light" panose="020B0502040204020203" pitchFamily="34" charset="0"/>
              </a:rPr>
              <a:t>計算成本更輕鬆直覺</a:t>
            </a:r>
            <a:endParaRPr lang="en-US" kern="0" dirty="0">
              <a:solidFill>
                <a:srgbClr val="EDC30D"/>
              </a:solidFill>
              <a:latin typeface="Segoe UI Light" panose="020B0502040204020203" pitchFamily="34" charset="0"/>
              <a:cs typeface="Segoe UI Light" panose="020B0502040204020203" pitchFamily="34" charset="0"/>
            </a:endParaRPr>
          </a:p>
          <a:p>
            <a:pPr marL="342900" indent="-342900">
              <a:spcBef>
                <a:spcPts val="600"/>
              </a:spcBef>
              <a:spcAft>
                <a:spcPts val="600"/>
              </a:spcAft>
              <a:defRPr/>
            </a:pPr>
            <a:endParaRPr lang="en-US" kern="0" dirty="0">
              <a:solidFill>
                <a:srgbClr val="EDC30D"/>
              </a:solidFill>
              <a:latin typeface="Segoe UI Light" panose="020B0502040204020203" pitchFamily="34" charset="0"/>
              <a:cs typeface="Segoe UI Light" panose="020B0502040204020203" pitchFamily="34" charset="0"/>
            </a:endParaRPr>
          </a:p>
          <a:p>
            <a:pPr marL="342900" indent="-342900">
              <a:spcBef>
                <a:spcPts val="600"/>
              </a:spcBef>
              <a:spcAft>
                <a:spcPts val="600"/>
              </a:spcAft>
              <a:defRPr/>
            </a:pPr>
            <a:endParaRPr lang="en-US" kern="0" dirty="0">
              <a:solidFill>
                <a:srgbClr val="EDC30D"/>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a:xfrm>
            <a:off x="364602" y="592633"/>
            <a:ext cx="4643916" cy="1181862"/>
          </a:xfrm>
        </p:spPr>
        <p:txBody>
          <a:bodyPr/>
          <a:lstStyle/>
          <a:p>
            <a:r>
              <a:rPr lang="zh-TW" altLang="en-US" b="1" kern="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隨用即付</a:t>
            </a:r>
            <a:r>
              <a:rPr lang="en-US" kern="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a:t>
            </a:r>
            <a:r>
              <a:rPr lang="en-US" kern="0" dirty="0">
                <a:solidFill>
                  <a:srgbClr val="EDC30D"/>
                </a:solidFill>
              </a:rPr>
              <a:t> </a:t>
            </a:r>
            <a:r>
              <a:rPr lang="zh-TW" altLang="en-US" kern="0" dirty="0">
                <a:solidFill>
                  <a:srgbClr val="EDC30D"/>
                </a:solidFill>
              </a:rPr>
              <a:t>依照 </a:t>
            </a:r>
            <a:r>
              <a:rPr lang="en-US" kern="0" dirty="0">
                <a:solidFill>
                  <a:srgbClr val="EDC30D"/>
                </a:solidFill>
              </a:rPr>
              <a:t>session </a:t>
            </a:r>
            <a:r>
              <a:rPr lang="zh-TW" altLang="en-US" kern="0" dirty="0">
                <a:solidFill>
                  <a:srgbClr val="EDC30D"/>
                </a:solidFill>
              </a:rPr>
              <a:t>數計價</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69932815"/>
              </p:ext>
            </p:extLst>
          </p:nvPr>
        </p:nvGraphicFramePr>
        <p:xfrm>
          <a:off x="5651890" y="1255653"/>
          <a:ext cx="5903808" cy="1586136"/>
        </p:xfrm>
        <a:graphic>
          <a:graphicData uri="http://schemas.openxmlformats.org/drawingml/2006/table">
            <a:tbl>
              <a:tblPr>
                <a:tableStyleId>{073A0DAA-6AF3-43AB-8588-CEC1D06C72B9}</a:tableStyleId>
              </a:tblPr>
              <a:tblGrid>
                <a:gridCol w="2951904">
                  <a:extLst>
                    <a:ext uri="{9D8B030D-6E8A-4147-A177-3AD203B41FA5}">
                      <a16:colId xmlns:a16="http://schemas.microsoft.com/office/drawing/2014/main" val="20000"/>
                    </a:ext>
                  </a:extLst>
                </a:gridCol>
                <a:gridCol w="2951904">
                  <a:extLst>
                    <a:ext uri="{9D8B030D-6E8A-4147-A177-3AD203B41FA5}">
                      <a16:colId xmlns:a16="http://schemas.microsoft.com/office/drawing/2014/main" val="3925403586"/>
                    </a:ext>
                  </a:extLst>
                </a:gridCol>
              </a:tblGrid>
              <a:tr h="763176">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US" sz="2400" b="1" cap="none" dirty="0">
                          <a:solidFill>
                            <a:srgbClr val="282828"/>
                          </a:solidFill>
                          <a:effectLst/>
                          <a:latin typeface="+mn-lt"/>
                          <a:ea typeface="Segoe UI Black" panose="020B0A02040204020203" pitchFamily="34" charset="0"/>
                          <a:cs typeface="Segoe UI Black" panose="020B0A02040204020203" pitchFamily="34" charset="0"/>
                        </a:rPr>
                        <a:t>0-</a:t>
                      </a:r>
                      <a:r>
                        <a:rPr lang="en-US" sz="2400" b="1" cap="none" dirty="0">
                          <a:solidFill>
                            <a:srgbClr val="282828"/>
                          </a:solidFill>
                          <a:effectLst/>
                          <a:latin typeface="+mn-lt"/>
                          <a:ea typeface="+mn-ea"/>
                          <a:cs typeface="Segoe UI Light" panose="020B0502040204020203" pitchFamily="34" charset="0"/>
                        </a:rPr>
                        <a:t>100</a:t>
                      </a:r>
                      <a:endParaRPr lang="en-US" sz="2000" b="0" dirty="0">
                        <a:solidFill>
                          <a:srgbClr val="282828"/>
                        </a:solidFill>
                        <a:effectLst/>
                        <a:latin typeface="+mn-lt"/>
                        <a:ea typeface="Calibri" panose="020F0502020204030204" pitchFamily="34" charset="0"/>
                        <a:cs typeface="Segoe UI Semibold" panose="020B0702040204020203" pitchFamily="34" charset="0"/>
                      </a:endParaRPr>
                    </a:p>
                  </a:txBody>
                  <a:tcPr marL="274320" marR="0" marT="0" marB="9144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C30D"/>
                    </a:solidFill>
                  </a:tcPr>
                </a:tc>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zh-TW" altLang="en-US" sz="2400" b="1" kern="1200" cap="none" dirty="0">
                          <a:solidFill>
                            <a:srgbClr val="282828"/>
                          </a:solidFill>
                          <a:effectLst/>
                          <a:latin typeface="+mn-lt"/>
                          <a:ea typeface="+mn-ea"/>
                          <a:cs typeface="Segoe UI Light" panose="020B0502040204020203" pitchFamily="34" charset="0"/>
                        </a:rPr>
                        <a:t>免費</a:t>
                      </a:r>
                      <a:endParaRPr lang="en-US" sz="2400" b="0" kern="1200" cap="none" dirty="0">
                        <a:solidFill>
                          <a:srgbClr val="282828"/>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274320" marR="0" marT="0" marB="9144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C30D"/>
                    </a:solidFill>
                  </a:tcPr>
                </a:tc>
                <a:extLst>
                  <a:ext uri="{0D108BD9-81ED-4DB2-BD59-A6C34878D82A}">
                    <a16:rowId xmlns:a16="http://schemas.microsoft.com/office/drawing/2014/main" val="10000"/>
                  </a:ext>
                </a:extLst>
              </a:tr>
              <a:tr h="763176">
                <a:tc>
                  <a:txBody>
                    <a:bodyPr/>
                    <a:lstStyle/>
                    <a:p>
                      <a:pPr marL="0" marR="0" algn="l">
                        <a:lnSpc>
                          <a:spcPct val="100000"/>
                        </a:lnSpc>
                        <a:spcBef>
                          <a:spcPts val="0"/>
                        </a:spcBef>
                        <a:spcAft>
                          <a:spcPts val="0"/>
                        </a:spcAft>
                      </a:pPr>
                      <a:r>
                        <a:rPr lang="en-US" sz="2400" b="1" cap="none" dirty="0">
                          <a:solidFill>
                            <a:srgbClr val="EDC30D"/>
                          </a:solidFill>
                          <a:effectLst/>
                          <a:latin typeface="+mn-lt"/>
                          <a:ea typeface="+mn-ea"/>
                          <a:cs typeface="Segoe UI Light" panose="020B0502040204020203" pitchFamily="34" charset="0"/>
                        </a:rPr>
                        <a:t>100+</a:t>
                      </a:r>
                      <a:endParaRPr lang="en-US" sz="1800" b="1" dirty="0">
                        <a:solidFill>
                          <a:srgbClr val="EDC30D"/>
                        </a:solidFill>
                        <a:effectLst/>
                        <a:latin typeface="+mn-lt"/>
                        <a:ea typeface="Calibri" panose="020F0502020204030204" pitchFamily="34" charset="0"/>
                        <a:cs typeface="Segoe UI Semibold" panose="020B0702040204020203" pitchFamily="34" charset="0"/>
                      </a:endParaRPr>
                    </a:p>
                  </a:txBody>
                  <a:tcPr marL="274320" marR="0" marT="0" marB="0"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8282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cap="none" dirty="0">
                          <a:solidFill>
                            <a:srgbClr val="EDC30D"/>
                          </a:solidFill>
                          <a:effectLst/>
                          <a:latin typeface="+mn-lt"/>
                          <a:ea typeface="+mn-ea"/>
                          <a:cs typeface="Segoe UI Light" panose="020B0502040204020203" pitchFamily="34" charset="0"/>
                        </a:rPr>
                        <a:t>$0.05/</a:t>
                      </a:r>
                      <a:r>
                        <a:rPr lang="en-US" sz="2400" b="0" cap="none" baseline="0" dirty="0">
                          <a:solidFill>
                            <a:srgbClr val="EDC30D"/>
                          </a:solidFill>
                          <a:effectLst/>
                          <a:latin typeface="+mj-lt"/>
                          <a:ea typeface="+mn-ea"/>
                          <a:cs typeface="Segoe UI Light" panose="020B0502040204020203" pitchFamily="34" charset="0"/>
                        </a:rPr>
                        <a:t>session</a:t>
                      </a:r>
                      <a:endParaRPr lang="en-US" sz="1400" b="0" dirty="0">
                        <a:solidFill>
                          <a:srgbClr val="EDC30D"/>
                        </a:solidFill>
                        <a:effectLst/>
                        <a:latin typeface="+mj-lt"/>
                        <a:ea typeface="Calibri" panose="020F0502020204030204" pitchFamily="34" charset="0"/>
                        <a:cs typeface="Segoe UI Semibold" panose="020B0702040204020203" pitchFamily="34" charset="0"/>
                      </a:endParaRPr>
                    </a:p>
                  </a:txBody>
                  <a:tcPr marL="27432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82828"/>
                    </a:solidFill>
                  </a:tcPr>
                </a:tc>
                <a:extLst>
                  <a:ext uri="{0D108BD9-81ED-4DB2-BD59-A6C34878D82A}">
                    <a16:rowId xmlns:a16="http://schemas.microsoft.com/office/drawing/2014/main" val="10001"/>
                  </a:ext>
                </a:extLst>
              </a:tr>
            </a:tbl>
          </a:graphicData>
        </a:graphic>
      </p:graphicFrame>
      <p:sp>
        <p:nvSpPr>
          <p:cNvPr id="31" name="Rectangle 30"/>
          <p:cNvSpPr/>
          <p:nvPr/>
        </p:nvSpPr>
        <p:spPr>
          <a:xfrm>
            <a:off x="5625002" y="3005842"/>
            <a:ext cx="3494569" cy="1031051"/>
          </a:xfrm>
          <a:prstGeom prst="rect">
            <a:avLst/>
          </a:prstGeom>
        </p:spPr>
        <p:txBody>
          <a:bodyPr wrap="square" lIns="91440">
            <a:spAutoFit/>
          </a:bodyPr>
          <a:lstStyle/>
          <a:p>
            <a:pPr lvl="0">
              <a:spcAft>
                <a:spcPts val="600"/>
              </a:spcAft>
              <a:defRPr/>
            </a:pPr>
            <a:r>
              <a:rPr lang="en-US" sz="2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Session </a:t>
            </a:r>
            <a:r>
              <a:rPr lang="zh-TW" altLang="en-US" sz="2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如何計算</a:t>
            </a:r>
            <a:r>
              <a:rPr lang="en-US" sz="2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a:t>
            </a:r>
          </a:p>
          <a:p>
            <a:pPr marL="0" lvl="1">
              <a:spcAft>
                <a:spcPts val="600"/>
              </a:spcAft>
              <a:defRPr/>
            </a:pPr>
            <a:r>
              <a:rPr lang="zh-TW" altLang="en-US" sz="1400" kern="0" dirty="0">
                <a:solidFill>
                  <a:srgbClr val="282828"/>
                </a:solidFill>
                <a:latin typeface="Segoe UI" panose="020B0502040204020203" pitchFamily="34" charset="0"/>
                <a:cs typeface="Segoe UI" panose="020B0502040204020203" pitchFamily="34" charset="0"/>
              </a:rPr>
              <a:t>當用戶讀取報表時會註冊一個 </a:t>
            </a:r>
            <a:r>
              <a:rPr lang="en-US" altLang="zh-TW" sz="1400" kern="0" dirty="0">
                <a:solidFill>
                  <a:srgbClr val="282828"/>
                </a:solidFill>
                <a:latin typeface="Segoe UI" panose="020B0502040204020203" pitchFamily="34" charset="0"/>
                <a:cs typeface="Segoe UI" panose="020B0502040204020203" pitchFamily="34" charset="0"/>
              </a:rPr>
              <a:t>session</a:t>
            </a:r>
            <a:r>
              <a:rPr lang="zh-TW" altLang="en-US" sz="1400" kern="0" dirty="0">
                <a:solidFill>
                  <a:srgbClr val="282828"/>
                </a:solidFill>
                <a:latin typeface="Segoe UI" panose="020B0502040204020203" pitchFamily="34" charset="0"/>
                <a:cs typeface="Segoe UI" panose="020B0502040204020203" pitchFamily="34" charset="0"/>
              </a:rPr>
              <a:t>，這個 </a:t>
            </a:r>
            <a:r>
              <a:rPr lang="en-US" altLang="zh-TW" sz="1400" kern="0" dirty="0">
                <a:solidFill>
                  <a:srgbClr val="282828"/>
                </a:solidFill>
                <a:latin typeface="Segoe UI" panose="020B0502040204020203" pitchFamily="34" charset="0"/>
                <a:cs typeface="Segoe UI" panose="020B0502040204020203" pitchFamily="34" charset="0"/>
              </a:rPr>
              <a:t>session 60 </a:t>
            </a:r>
            <a:r>
              <a:rPr lang="zh-TW" altLang="en-US" sz="1400" kern="0" dirty="0">
                <a:solidFill>
                  <a:srgbClr val="282828"/>
                </a:solidFill>
                <a:latin typeface="Segoe UI" panose="020B0502040204020203" pitchFamily="34" charset="0"/>
                <a:cs typeface="Segoe UI" panose="020B0502040204020203" pitchFamily="34" charset="0"/>
              </a:rPr>
              <a:t>分鐘有效。</a:t>
            </a:r>
            <a:endParaRPr lang="en-US" sz="1400" kern="0" dirty="0">
              <a:solidFill>
                <a:srgbClr val="282828"/>
              </a:solidFill>
              <a:latin typeface="Segoe UI" panose="020B0502040204020203" pitchFamily="34" charset="0"/>
              <a:cs typeface="Segoe UI" panose="020B0502040204020203" pitchFamily="34" charset="0"/>
            </a:endParaRPr>
          </a:p>
        </p:txBody>
      </p:sp>
      <p:grpSp>
        <p:nvGrpSpPr>
          <p:cNvPr id="32" name="Group 31"/>
          <p:cNvGrpSpPr/>
          <p:nvPr/>
        </p:nvGrpSpPr>
        <p:grpSpPr>
          <a:xfrm>
            <a:off x="5935503" y="4493464"/>
            <a:ext cx="5349232" cy="2034897"/>
            <a:chOff x="8158337" y="4808637"/>
            <a:chExt cx="4078228" cy="1551395"/>
          </a:xfrm>
        </p:grpSpPr>
        <p:sp>
          <p:nvSpPr>
            <p:cNvPr id="33" name="TextBox 32"/>
            <p:cNvSpPr txBox="1"/>
            <p:nvPr/>
          </p:nvSpPr>
          <p:spPr>
            <a:xfrm>
              <a:off x="8158337" y="5483055"/>
              <a:ext cx="1377057" cy="199450"/>
            </a:xfrm>
            <a:prstGeom prst="rect">
              <a:avLst/>
            </a:prstGeom>
            <a:noFill/>
          </p:spPr>
          <p:txBody>
            <a:bodyPr wrap="square" rtlCol="0">
              <a:spAutoFit/>
            </a:bodyPr>
            <a:lstStyle/>
            <a:p>
              <a:pPr algn="ctr">
                <a:defRPr/>
              </a:pPr>
              <a:r>
                <a:rPr lang="en-US" sz="1100" kern="0" dirty="0">
                  <a:solidFill>
                    <a:srgbClr val="282828"/>
                  </a:solidFill>
                  <a:latin typeface="Segoe UI Semibold" panose="020B0702040204020203" pitchFamily="34" charset="0"/>
                  <a:cs typeface="Segoe UI Semibold" panose="020B0702040204020203" pitchFamily="34" charset="0"/>
                </a:rPr>
                <a:t>Your data</a:t>
              </a:r>
            </a:p>
          </p:txBody>
        </p:sp>
        <p:sp>
          <p:nvSpPr>
            <p:cNvPr id="34" name="Freeform 5"/>
            <p:cNvSpPr>
              <a:spLocks noEditPoints="1"/>
            </p:cNvSpPr>
            <p:nvPr/>
          </p:nvSpPr>
          <p:spPr bwMode="black">
            <a:xfrm>
              <a:off x="8567083" y="4979803"/>
              <a:ext cx="559566" cy="43424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282828"/>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FFFFFF"/>
                </a:solidFill>
                <a:latin typeface="Segoe UI"/>
              </a:endParaRPr>
            </a:p>
          </p:txBody>
        </p:sp>
        <p:sp>
          <p:nvSpPr>
            <p:cNvPr id="35" name="TextBox 34"/>
            <p:cNvSpPr txBox="1"/>
            <p:nvPr/>
          </p:nvSpPr>
          <p:spPr>
            <a:xfrm>
              <a:off x="9217320" y="4901953"/>
              <a:ext cx="645033" cy="19945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a:defRPr/>
              </a:pPr>
              <a:r>
                <a:rPr lang="en-US" dirty="0">
                  <a:solidFill>
                    <a:srgbClr val="282828"/>
                  </a:solidFill>
                  <a:latin typeface="Segoe UI Semibold" panose="020B0702040204020203" pitchFamily="34" charset="0"/>
                  <a:cs typeface="Segoe UI Semibold" panose="020B0702040204020203" pitchFamily="34" charset="0"/>
                </a:rPr>
                <a:t>Query</a:t>
              </a:r>
            </a:p>
          </p:txBody>
        </p:sp>
        <p:sp>
          <p:nvSpPr>
            <p:cNvPr id="36" name="Freeform 35"/>
            <p:cNvSpPr/>
            <p:nvPr/>
          </p:nvSpPr>
          <p:spPr>
            <a:xfrm>
              <a:off x="11442198" y="4808637"/>
              <a:ext cx="530343" cy="605413"/>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prstClr val="black"/>
                </a:solidFill>
              </a:endParaRPr>
            </a:p>
          </p:txBody>
        </p:sp>
        <p:sp>
          <p:nvSpPr>
            <p:cNvPr id="37" name="Right Arrow 36"/>
            <p:cNvSpPr/>
            <p:nvPr/>
          </p:nvSpPr>
          <p:spPr>
            <a:xfrm flipH="1">
              <a:off x="10892122" y="5089326"/>
              <a:ext cx="476043" cy="221344"/>
            </a:xfrm>
            <a:prstGeom prst="rightArrow">
              <a:avLst/>
            </a:prstGeom>
            <a:solidFill>
              <a:srgbClr val="EDC30D"/>
            </a:solidFill>
            <a:ln w="12700" cap="flat" cmpd="sng" algn="ctr">
              <a:noFill/>
              <a:prstDash val="solid"/>
              <a:miter lim="800000"/>
            </a:ln>
            <a:effectLst/>
          </p:spPr>
          <p:txBody>
            <a:bodyPr rtlCol="0" anchor="ctr"/>
            <a:lstStyle/>
            <a:p>
              <a:pPr algn="ctr">
                <a:defRPr/>
              </a:pPr>
              <a:endParaRPr lang="en-US" kern="0">
                <a:solidFill>
                  <a:sysClr val="windowText" lastClr="000000"/>
                </a:solidFill>
                <a:latin typeface="Segoe UI"/>
              </a:endParaRPr>
            </a:p>
          </p:txBody>
        </p:sp>
        <p:sp>
          <p:nvSpPr>
            <p:cNvPr id="38" name="TextBox 37"/>
            <p:cNvSpPr txBox="1"/>
            <p:nvPr/>
          </p:nvSpPr>
          <p:spPr>
            <a:xfrm>
              <a:off x="11178173" y="5483055"/>
              <a:ext cx="1058392" cy="199450"/>
            </a:xfrm>
            <a:prstGeom prst="rect">
              <a:avLst/>
            </a:prstGeom>
            <a:noFill/>
          </p:spPr>
          <p:txBody>
            <a:bodyPr wrap="square" rtlCol="0">
              <a:spAutoFit/>
            </a:bodyPr>
            <a:lstStyle/>
            <a:p>
              <a:pPr algn="ctr">
                <a:defRPr/>
              </a:pPr>
              <a:r>
                <a:rPr lang="en-US" sz="1100" kern="0" dirty="0">
                  <a:solidFill>
                    <a:srgbClr val="282828"/>
                  </a:solidFill>
                  <a:latin typeface="Segoe UI Semibold" panose="020B0702040204020203" pitchFamily="34" charset="0"/>
                  <a:cs typeface="Segoe UI Semibold" panose="020B0702040204020203" pitchFamily="34" charset="0"/>
                </a:rPr>
                <a:t>Your users</a:t>
              </a:r>
            </a:p>
          </p:txBody>
        </p:sp>
        <p:sp>
          <p:nvSpPr>
            <p:cNvPr id="39" name="Freeform 128"/>
            <p:cNvSpPr>
              <a:spLocks noEditPoints="1"/>
            </p:cNvSpPr>
            <p:nvPr/>
          </p:nvSpPr>
          <p:spPr bwMode="black">
            <a:xfrm>
              <a:off x="10377838" y="6030103"/>
              <a:ext cx="374873" cy="32992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282828"/>
            </a:solidFill>
            <a:ln>
              <a:noFill/>
            </a:ln>
            <a:extLst/>
          </p:spPr>
          <p:txBody>
            <a:bodyPr vert="horz" wrap="square" lIns="121920" tIns="60960" rIns="121920" bIns="60960" numCol="1" anchor="t" anchorCtr="0" compatLnSpc="1">
              <a:prstTxWarp prst="textNoShape">
                <a:avLst/>
              </a:prstTxWarp>
            </a:bodyPr>
            <a:lstStyle/>
            <a:p>
              <a:pPr defTabSz="1219170">
                <a:defRPr/>
              </a:pPr>
              <a:endParaRPr lang="en-US" sz="2400" kern="0">
                <a:solidFill>
                  <a:srgbClr val="FFFFFF"/>
                </a:solidFill>
              </a:endParaRPr>
            </a:p>
          </p:txBody>
        </p:sp>
        <p:sp>
          <p:nvSpPr>
            <p:cNvPr id="40" name="Rounded Rectangle 39"/>
            <p:cNvSpPr/>
            <p:nvPr/>
          </p:nvSpPr>
          <p:spPr>
            <a:xfrm>
              <a:off x="10373352" y="5015105"/>
              <a:ext cx="341657" cy="341657"/>
            </a:xfrm>
            <a:prstGeom prst="roundRect">
              <a:avLst>
                <a:gd name="adj" fmla="val 0"/>
              </a:avLst>
            </a:prstGeom>
            <a:noFill/>
            <a:ln w="12700">
              <a:solidFill>
                <a:srgbClr val="1E1E1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41" name="Freeform 40"/>
            <p:cNvSpPr/>
            <p:nvPr/>
          </p:nvSpPr>
          <p:spPr bwMode="auto">
            <a:xfrm>
              <a:off x="10445934" y="5085297"/>
              <a:ext cx="196492" cy="20767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a:xfrm>
              <a:off x="9794820" y="4840908"/>
              <a:ext cx="1024720" cy="767340"/>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282828"/>
            </a:solidFill>
            <a:ln w="12700" cap="flat" cmpd="sng" algn="ctr">
              <a:noFill/>
              <a:prstDash val="solid"/>
              <a:miter lim="800000"/>
            </a:ln>
            <a:effectLst/>
          </p:spPr>
          <p:txBody>
            <a:bodyPr rtlCol="0" anchor="ctr"/>
            <a:lstStyle/>
            <a:p>
              <a:pPr algn="ctr">
                <a:defRPr/>
              </a:pPr>
              <a:endParaRPr lang="en-US" kern="0">
                <a:solidFill>
                  <a:prstClr val="white"/>
                </a:solidFill>
                <a:latin typeface="Segoe UI"/>
              </a:endParaRPr>
            </a:p>
          </p:txBody>
        </p:sp>
        <p:sp>
          <p:nvSpPr>
            <p:cNvPr id="44" name="Left Arrow 43"/>
            <p:cNvSpPr/>
            <p:nvPr/>
          </p:nvSpPr>
          <p:spPr>
            <a:xfrm rot="5400000" flipH="1">
              <a:off x="10274522" y="5577381"/>
              <a:ext cx="568508" cy="221344"/>
            </a:xfrm>
            <a:prstGeom prst="leftArrow">
              <a:avLst/>
            </a:prstGeom>
            <a:solidFill>
              <a:srgbClr val="EDC30D"/>
            </a:solidFill>
            <a:ln w="12700" cap="flat" cmpd="sng" algn="ctr">
              <a:noFill/>
              <a:prstDash val="solid"/>
              <a:miter lim="800000"/>
            </a:ln>
            <a:effectLst/>
          </p:spPr>
          <p:txBody>
            <a:bodyPr rtlCol="0" anchor="ctr"/>
            <a:lstStyle/>
            <a:p>
              <a:pPr algn="ctr">
                <a:defRPr/>
              </a:pPr>
              <a:endParaRPr lang="en-US" kern="0">
                <a:solidFill>
                  <a:sysClr val="windowText" lastClr="000000"/>
                </a:solidFill>
                <a:latin typeface="Segoe UI"/>
              </a:endParaRPr>
            </a:p>
          </p:txBody>
        </p:sp>
        <p:sp>
          <p:nvSpPr>
            <p:cNvPr id="45" name="TextBox 44"/>
            <p:cNvSpPr txBox="1"/>
            <p:nvPr/>
          </p:nvSpPr>
          <p:spPr>
            <a:xfrm>
              <a:off x="9939379" y="5640394"/>
              <a:ext cx="645033" cy="19945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a:defRPr/>
              </a:pPr>
              <a:r>
                <a:rPr lang="en-US" dirty="0">
                  <a:solidFill>
                    <a:srgbClr val="282828"/>
                  </a:solidFill>
                  <a:latin typeface="Segoe UI Semibold" panose="020B0702040204020203" pitchFamily="34" charset="0"/>
                  <a:cs typeface="Segoe UI Semibold" panose="020B0702040204020203" pitchFamily="34" charset="0"/>
                </a:rPr>
                <a:t>Cache</a:t>
              </a:r>
            </a:p>
          </p:txBody>
        </p:sp>
        <p:sp>
          <p:nvSpPr>
            <p:cNvPr id="47" name="Right Arrow 46"/>
            <p:cNvSpPr/>
            <p:nvPr/>
          </p:nvSpPr>
          <p:spPr>
            <a:xfrm flipH="1">
              <a:off x="9199230" y="5089326"/>
              <a:ext cx="1101539" cy="221344"/>
            </a:xfrm>
            <a:prstGeom prst="rightArrow">
              <a:avLst/>
            </a:prstGeom>
            <a:solidFill>
              <a:srgbClr val="EDC30D"/>
            </a:solidFill>
            <a:ln w="12700" cap="flat" cmpd="sng" algn="ctr">
              <a:noFill/>
              <a:prstDash val="solid"/>
              <a:miter lim="800000"/>
            </a:ln>
            <a:effectLst/>
          </p:spPr>
          <p:txBody>
            <a:bodyPr rtlCol="0" anchor="ctr"/>
            <a:lstStyle/>
            <a:p>
              <a:pPr algn="ctr">
                <a:defRPr/>
              </a:pPr>
              <a:endParaRPr lang="en-US" kern="0">
                <a:solidFill>
                  <a:sysClr val="windowText" lastClr="000000"/>
                </a:solidFill>
                <a:latin typeface="Segoe UI"/>
              </a:endParaRPr>
            </a:p>
          </p:txBody>
        </p:sp>
      </p:grpSp>
      <p:sp>
        <p:nvSpPr>
          <p:cNvPr id="22" name="Rectangle 21"/>
          <p:cNvSpPr/>
          <p:nvPr/>
        </p:nvSpPr>
        <p:spPr>
          <a:xfrm>
            <a:off x="5625002" y="657862"/>
            <a:ext cx="5903808" cy="523220"/>
          </a:xfrm>
          <a:prstGeom prst="rect">
            <a:avLst/>
          </a:prstGeom>
          <a:noFill/>
        </p:spPr>
        <p:txBody>
          <a:bodyPr wrap="square" lIns="91440">
            <a:spAutoFit/>
          </a:bodyPr>
          <a:lstStyle/>
          <a:p>
            <a:pPr>
              <a:defRPr/>
            </a:pPr>
            <a:r>
              <a:rPr lang="zh-TW" altLang="en-US" sz="2800" kern="0" dirty="0">
                <a:solidFill>
                  <a:srgbClr val="262626"/>
                </a:solidFill>
                <a:latin typeface="Segoe UI Light" panose="020B0502040204020203" pitchFamily="34" charset="0"/>
                <a:ea typeface="Segoe UI Black" panose="020B0A02040204020203" pitchFamily="34" charset="0"/>
                <a:cs typeface="Segoe UI Light" panose="020B0502040204020203" pitchFamily="34" charset="0"/>
              </a:rPr>
              <a:t>每個月根據 </a:t>
            </a:r>
            <a:r>
              <a:rPr lang="en-US" altLang="zh-TW" sz="2800" kern="0" dirty="0">
                <a:solidFill>
                  <a:srgbClr val="262626"/>
                </a:solidFill>
                <a:latin typeface="Segoe UI Light" panose="020B0502040204020203" pitchFamily="34" charset="0"/>
                <a:ea typeface="Segoe UI Black" panose="020B0A02040204020203" pitchFamily="34" charset="0"/>
                <a:cs typeface="Segoe UI Light" panose="020B0502040204020203" pitchFamily="34" charset="0"/>
              </a:rPr>
              <a:t>session </a:t>
            </a:r>
            <a:r>
              <a:rPr lang="zh-TW" altLang="en-US" sz="2800" kern="0" dirty="0">
                <a:solidFill>
                  <a:srgbClr val="262626"/>
                </a:solidFill>
                <a:latin typeface="Segoe UI Light" panose="020B0502040204020203" pitchFamily="34" charset="0"/>
                <a:ea typeface="Segoe UI Black" panose="020B0A02040204020203" pitchFamily="34" charset="0"/>
                <a:cs typeface="Segoe UI Light" panose="020B0502040204020203" pitchFamily="34" charset="0"/>
              </a:rPr>
              <a:t>計費</a:t>
            </a:r>
            <a:endParaRPr lang="en-US" sz="2800" kern="0" dirty="0">
              <a:solidFill>
                <a:srgbClr val="26262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13904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今天就開始使用 </a:t>
            </a:r>
            <a:r>
              <a:rPr lang="en-US" altLang="zh-TW" dirty="0"/>
              <a:t>PowerBI.com</a:t>
            </a:r>
            <a:endParaRPr lang="zh-TW" altLang="en-US" dirty="0"/>
          </a:p>
        </p:txBody>
      </p:sp>
      <p:sp>
        <p:nvSpPr>
          <p:cNvPr id="3" name="內容版面配置區 2"/>
          <p:cNvSpPr>
            <a:spLocks noGrp="1"/>
          </p:cNvSpPr>
          <p:nvPr>
            <p:ph sz="quarter" idx="10"/>
          </p:nvPr>
        </p:nvSpPr>
        <p:spPr/>
        <p:txBody>
          <a:bodyPr/>
          <a:lstStyle/>
          <a:p>
            <a:endParaRPr lang="zh-TW" altLang="en-US"/>
          </a:p>
        </p:txBody>
      </p:sp>
      <p:pic>
        <p:nvPicPr>
          <p:cNvPr id="8" name="圖片 7"/>
          <p:cNvPicPr>
            <a:picLocks noChangeAspect="1"/>
          </p:cNvPicPr>
          <p:nvPr/>
        </p:nvPicPr>
        <p:blipFill>
          <a:blip r:embed="rId2"/>
          <a:stretch>
            <a:fillRect/>
          </a:stretch>
        </p:blipFill>
        <p:spPr>
          <a:xfrm>
            <a:off x="269240" y="1169988"/>
            <a:ext cx="11655840" cy="7037837"/>
          </a:xfrm>
          <a:prstGeom prst="rect">
            <a:avLst/>
          </a:prstGeom>
        </p:spPr>
      </p:pic>
    </p:spTree>
    <p:extLst>
      <p:ext uri="{BB962C8B-B14F-4D97-AF65-F5344CB8AC3E}">
        <p14:creationId xmlns:p14="http://schemas.microsoft.com/office/powerpoint/2010/main" val="409491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zh-TW" dirty="0"/>
              <a:t>Power BI </a:t>
            </a:r>
            <a:r>
              <a:rPr lang="zh-TW" altLang="en-US" dirty="0"/>
              <a:t>概觀</a:t>
            </a:r>
            <a:endParaRPr lang="en-US" dirty="0"/>
          </a:p>
        </p:txBody>
      </p:sp>
      <p:sp>
        <p:nvSpPr>
          <p:cNvPr id="3" name="Content Placeholder 2"/>
          <p:cNvSpPr>
            <a:spLocks noGrp="1"/>
          </p:cNvSpPr>
          <p:nvPr>
            <p:ph sz="quarter" idx="10"/>
          </p:nvPr>
        </p:nvSpPr>
        <p:spPr/>
        <p:txBody>
          <a:bodyPr/>
          <a:lstStyle/>
          <a:p>
            <a:r>
              <a:rPr lang="zh-TW" altLang="en-US" dirty="0"/>
              <a:t>不論身處何種產業、擔任何種職位，</a:t>
            </a:r>
            <a:r>
              <a:rPr lang="en-AU" dirty="0"/>
              <a:t>Power BI </a:t>
            </a:r>
            <a:r>
              <a:rPr lang="zh-TW" altLang="en-US" dirty="0"/>
              <a:t>都與您有關</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zh-TW" altLang="en-US" dirty="0"/>
              <a:t>商務人士</a:t>
            </a:r>
            <a:endParaRPr lang="en-AU" dirty="0"/>
          </a:p>
          <a:p>
            <a:pPr lvl="1"/>
            <a:r>
              <a:rPr lang="zh-TW" altLang="en-US" dirty="0"/>
              <a:t>從 </a:t>
            </a:r>
            <a:r>
              <a:rPr lang="en-US" altLang="zh-TW" dirty="0"/>
              <a:t>SaaS </a:t>
            </a:r>
            <a:r>
              <a:rPr lang="zh-TW" altLang="en-US" dirty="0"/>
              <a:t>服務中匯入資料，並且操作報表及儀表板</a:t>
            </a:r>
            <a:endParaRPr lang="en-AU" dirty="0"/>
          </a:p>
          <a:p>
            <a:r>
              <a:rPr lang="zh-TW" altLang="en-US"/>
              <a:t>商業分析師</a:t>
            </a:r>
            <a:endParaRPr lang="en-AU" dirty="0"/>
          </a:p>
          <a:p>
            <a:pPr lvl="1"/>
            <a:r>
              <a:rPr lang="en-AU" dirty="0"/>
              <a:t>Import, reshape, integrate and model data</a:t>
            </a:r>
          </a:p>
          <a:p>
            <a:pPr lvl="1"/>
            <a:r>
              <a:rPr lang="en-AU" dirty="0"/>
              <a:t>Create compelling reports and visualizations</a:t>
            </a:r>
          </a:p>
          <a:p>
            <a:pPr lvl="1"/>
            <a:r>
              <a:rPr lang="en-AU" dirty="0"/>
              <a:t>Create content packs to share insights</a:t>
            </a:r>
          </a:p>
          <a:p>
            <a:r>
              <a:rPr lang="en-AU" dirty="0"/>
              <a:t>BI professional</a:t>
            </a:r>
          </a:p>
          <a:p>
            <a:pPr lvl="1"/>
            <a:r>
              <a:rPr lang="en-AU" dirty="0"/>
              <a:t>Connect to live Azure data services</a:t>
            </a:r>
          </a:p>
          <a:p>
            <a:pPr lvl="1"/>
            <a:r>
              <a:rPr lang="en-AU" dirty="0"/>
              <a:t>Connect to on-premises Analysis Services databases</a:t>
            </a:r>
          </a:p>
          <a:p>
            <a:pPr lvl="1"/>
            <a:r>
              <a:rPr lang="en-AU" dirty="0"/>
              <a:t>Empower colleagues to create their own reports</a:t>
            </a:r>
          </a:p>
          <a:p>
            <a:r>
              <a:rPr lang="en-AU" dirty="0"/>
              <a:t>Developer</a:t>
            </a:r>
          </a:p>
          <a:p>
            <a:pPr lvl="1"/>
            <a:r>
              <a:rPr lang="en-AU" dirty="0"/>
              <a:t>Integrate applications with Power BI</a:t>
            </a:r>
          </a:p>
          <a:p>
            <a:pPr lvl="1"/>
            <a:r>
              <a:rPr lang="en-AU" dirty="0"/>
              <a:t>Create real-time dashboards</a:t>
            </a:r>
          </a:p>
          <a:p>
            <a:pPr lvl="1"/>
            <a:r>
              <a:rPr lang="en-AU" dirty="0"/>
              <a:t>Develop custom visuals</a:t>
            </a:r>
            <a:endParaRPr lang="en-US" dirty="0"/>
          </a:p>
          <a:p>
            <a:pPr lvl="1"/>
            <a:endParaRPr lang="en-US" dirty="0"/>
          </a:p>
        </p:txBody>
      </p:sp>
    </p:spTree>
    <p:extLst>
      <p:ext uri="{BB962C8B-B14F-4D97-AF65-F5344CB8AC3E}">
        <p14:creationId xmlns:p14="http://schemas.microsoft.com/office/powerpoint/2010/main" val="109463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865" y="487"/>
            <a:ext cx="12190271" cy="6857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rgbClr val="282828"/>
              </a:solidFill>
              <a:latin typeface="Segoe UI"/>
            </a:endParaRPr>
          </a:p>
        </p:txBody>
      </p:sp>
      <p:sp>
        <p:nvSpPr>
          <p:cNvPr id="5" name="Rectangle 4"/>
          <p:cNvSpPr/>
          <p:nvPr/>
        </p:nvSpPr>
        <p:spPr bwMode="auto">
          <a:xfrm>
            <a:off x="458173" y="2838995"/>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Power BI </a:t>
            </a:r>
            <a:r>
              <a:rPr lang="zh-TW" altLang="en-US" sz="2400" dirty="0">
                <a:solidFill>
                  <a:srgbClr val="282828"/>
                </a:solidFill>
                <a:latin typeface="Segoe UI Light" panose="020B0502040204020203" pitchFamily="34" charset="0"/>
                <a:cs typeface="Segoe UI Light" panose="020B0502040204020203" pitchFamily="34" charset="0"/>
              </a:rPr>
              <a:t>開發部落格</a:t>
            </a:r>
            <a:endParaRPr lang="en-US" sz="2400" dirty="0">
              <a:solidFill>
                <a:srgbClr val="282828"/>
              </a:solidFill>
              <a:latin typeface="Segoe UI Light" panose="020B0502040204020203" pitchFamily="34" charset="0"/>
              <a:cs typeface="Segoe UI Light" panose="020B0502040204020203" pitchFamily="34" charset="0"/>
            </a:endParaRPr>
          </a:p>
        </p:txBody>
      </p:sp>
      <p:sp>
        <p:nvSpPr>
          <p:cNvPr id="6" name="Rectangle 5"/>
          <p:cNvSpPr/>
          <p:nvPr/>
        </p:nvSpPr>
        <p:spPr bwMode="auto">
          <a:xfrm>
            <a:off x="458173" y="3562379"/>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zh-TW" altLang="en-US" sz="2400" dirty="0">
                <a:solidFill>
                  <a:srgbClr val="282828"/>
                </a:solidFill>
                <a:latin typeface="Segoe UI Light" panose="020B0502040204020203" pitchFamily="34" charset="0"/>
                <a:cs typeface="Segoe UI Light" panose="020B0502040204020203" pitchFamily="34" charset="0"/>
              </a:rPr>
              <a:t>範例程式碼</a:t>
            </a:r>
            <a:endParaRPr lang="en-US" sz="2400" dirty="0">
              <a:solidFill>
                <a:srgbClr val="282828"/>
              </a:solidFill>
              <a:latin typeface="Segoe UI Light" panose="020B0502040204020203" pitchFamily="34" charset="0"/>
              <a:cs typeface="Segoe UI Light" panose="020B0502040204020203" pitchFamily="34" charset="0"/>
            </a:endParaRPr>
          </a:p>
        </p:txBody>
      </p:sp>
      <p:sp>
        <p:nvSpPr>
          <p:cNvPr id="10" name="Rectangle 9"/>
          <p:cNvSpPr/>
          <p:nvPr/>
        </p:nvSpPr>
        <p:spPr bwMode="auto">
          <a:xfrm>
            <a:off x="3772201" y="3562379"/>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lvl="1" defTabSz="914367">
              <a:defRPr/>
            </a:pPr>
            <a:r>
              <a:rPr lang="en-US" dirty="0">
                <a:solidFill>
                  <a:srgbClr val="282828"/>
                </a:solidFill>
                <a:latin typeface="Segoe UI" panose="020B0502040204020203" pitchFamily="34" charset="0"/>
                <a:cs typeface="Segoe UI" panose="020B0502040204020203" pitchFamily="34" charset="0"/>
                <a:hlinkClick r:id="rId2"/>
              </a:rPr>
              <a:t>http://github.com/PowerBI</a:t>
            </a:r>
            <a:endParaRPr lang="en-US" dirty="0">
              <a:solidFill>
                <a:srgbClr val="282828"/>
              </a:solidFill>
              <a:latin typeface="Segoe UI" panose="020B0502040204020203" pitchFamily="34" charset="0"/>
              <a:cs typeface="Segoe UI" panose="020B0502040204020203" pitchFamily="34" charset="0"/>
            </a:endParaRPr>
          </a:p>
        </p:txBody>
      </p:sp>
      <p:sp>
        <p:nvSpPr>
          <p:cNvPr id="11" name="Rectangle 10"/>
          <p:cNvSpPr/>
          <p:nvPr/>
        </p:nvSpPr>
        <p:spPr bwMode="auto">
          <a:xfrm>
            <a:off x="458173" y="5009148"/>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Visuals gallery</a:t>
            </a:r>
          </a:p>
        </p:txBody>
      </p:sp>
      <p:sp>
        <p:nvSpPr>
          <p:cNvPr id="12" name="Rectangle 11"/>
          <p:cNvSpPr/>
          <p:nvPr/>
        </p:nvSpPr>
        <p:spPr bwMode="auto">
          <a:xfrm>
            <a:off x="3772201" y="5009148"/>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defTabSz="914367">
              <a:defRPr/>
            </a:pPr>
            <a:r>
              <a:rPr lang="en-US" dirty="0">
                <a:solidFill>
                  <a:srgbClr val="282828"/>
                </a:solidFill>
                <a:latin typeface="Segoe UI" panose="020B0502040204020203" pitchFamily="34" charset="0"/>
                <a:cs typeface="Segoe UI" panose="020B0502040204020203" pitchFamily="34" charset="0"/>
                <a:hlinkClick r:id="rId3"/>
              </a:rPr>
              <a:t>http://visuals.powerbi.com</a:t>
            </a:r>
            <a:endParaRPr lang="en-US" dirty="0">
              <a:solidFill>
                <a:srgbClr val="282828"/>
              </a:solidFill>
              <a:latin typeface="Segoe UI" panose="020B0502040204020203" pitchFamily="34" charset="0"/>
              <a:cs typeface="Segoe UI" panose="020B0502040204020203" pitchFamily="34" charset="0"/>
            </a:endParaRPr>
          </a:p>
        </p:txBody>
      </p:sp>
      <p:sp>
        <p:nvSpPr>
          <p:cNvPr id="13" name="Rectangle 12"/>
          <p:cNvSpPr/>
          <p:nvPr/>
        </p:nvSpPr>
        <p:spPr bwMode="auto">
          <a:xfrm>
            <a:off x="458173" y="2115610"/>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Power BI </a:t>
            </a:r>
            <a:r>
              <a:rPr lang="zh-TW" altLang="en-US" sz="2400" dirty="0">
                <a:solidFill>
                  <a:srgbClr val="282828"/>
                </a:solidFill>
                <a:latin typeface="Segoe UI Light" panose="020B0502040204020203" pitchFamily="34" charset="0"/>
                <a:cs typeface="Segoe UI Light" panose="020B0502040204020203" pitchFamily="34" charset="0"/>
              </a:rPr>
              <a:t>開發中心</a:t>
            </a:r>
            <a:endParaRPr lang="en-US" sz="2400" dirty="0">
              <a:solidFill>
                <a:srgbClr val="282828"/>
              </a:solidFill>
              <a:latin typeface="Segoe UI Light" panose="020B0502040204020203" pitchFamily="34" charset="0"/>
              <a:cs typeface="Segoe UI Light" panose="020B0502040204020203" pitchFamily="34" charset="0"/>
            </a:endParaRPr>
          </a:p>
        </p:txBody>
      </p:sp>
      <p:sp>
        <p:nvSpPr>
          <p:cNvPr id="14" name="Rectangle 13"/>
          <p:cNvSpPr/>
          <p:nvPr/>
        </p:nvSpPr>
        <p:spPr bwMode="auto">
          <a:xfrm>
            <a:off x="3772201" y="2115610"/>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defTabSz="914367">
              <a:defRPr/>
            </a:pPr>
            <a:r>
              <a:rPr lang="en-US" dirty="0">
                <a:solidFill>
                  <a:srgbClr val="282828"/>
                </a:solidFill>
                <a:latin typeface="Segoe UI" panose="020B0502040204020203" pitchFamily="34" charset="0"/>
                <a:cs typeface="Segoe UI" panose="020B0502040204020203" pitchFamily="34" charset="0"/>
                <a:hlinkClick r:id="rId4"/>
              </a:rPr>
              <a:t> http://dev.powerbi.com</a:t>
            </a:r>
            <a:endParaRPr lang="en-US" dirty="0">
              <a:solidFill>
                <a:srgbClr val="282828"/>
              </a:solidFill>
              <a:latin typeface="Segoe UI" panose="020B0502040204020203" pitchFamily="34" charset="0"/>
              <a:cs typeface="Segoe UI" panose="020B0502040204020203" pitchFamily="34" charset="0"/>
            </a:endParaRPr>
          </a:p>
        </p:txBody>
      </p:sp>
      <p:sp>
        <p:nvSpPr>
          <p:cNvPr id="15" name="Rectangle 14"/>
          <p:cNvSpPr/>
          <p:nvPr/>
        </p:nvSpPr>
        <p:spPr bwMode="auto">
          <a:xfrm>
            <a:off x="458173" y="4285764"/>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Power BI Embedded Explorer</a:t>
            </a:r>
          </a:p>
        </p:txBody>
      </p:sp>
      <p:sp>
        <p:nvSpPr>
          <p:cNvPr id="16" name="Rectangle 15"/>
          <p:cNvSpPr/>
          <p:nvPr/>
        </p:nvSpPr>
        <p:spPr bwMode="auto">
          <a:xfrm>
            <a:off x="3772201" y="4285764"/>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defTabSz="914367">
              <a:defRPr/>
            </a:pPr>
            <a:r>
              <a:rPr lang="en-US" dirty="0">
                <a:solidFill>
                  <a:srgbClr val="282828"/>
                </a:solidFill>
                <a:latin typeface="Segoe UI" panose="020B0502040204020203" pitchFamily="34" charset="0"/>
                <a:cs typeface="Segoe UI" panose="020B0502040204020203" pitchFamily="34" charset="0"/>
                <a:hlinkClick r:id="rId5"/>
              </a:rPr>
              <a:t>https://github.com/Microsoft-DXTW/Power-BI-Embedded-Explorer</a:t>
            </a:r>
            <a:r>
              <a:rPr lang="en-US" dirty="0">
                <a:solidFill>
                  <a:srgbClr val="282828"/>
                </a:solidFill>
                <a:latin typeface="Segoe UI" panose="020B0502040204020203" pitchFamily="34" charset="0"/>
                <a:cs typeface="Segoe UI" panose="020B0502040204020203" pitchFamily="34" charset="0"/>
              </a:rPr>
              <a:t> </a:t>
            </a:r>
          </a:p>
        </p:txBody>
      </p:sp>
      <p:sp>
        <p:nvSpPr>
          <p:cNvPr id="17" name="Rectangle 16"/>
          <p:cNvSpPr/>
          <p:nvPr/>
        </p:nvSpPr>
        <p:spPr bwMode="auto">
          <a:xfrm>
            <a:off x="458173" y="5732532"/>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zh-TW" altLang="en-US" sz="2400" dirty="0">
                <a:solidFill>
                  <a:srgbClr val="282828"/>
                </a:solidFill>
                <a:latin typeface="Segoe UI Light" panose="020B0502040204020203" pitchFamily="34" charset="0"/>
                <a:cs typeface="Segoe UI Light" panose="020B0502040204020203" pitchFamily="34" charset="0"/>
              </a:rPr>
              <a:t>發問</a:t>
            </a:r>
            <a:endParaRPr lang="en-US" sz="2400" dirty="0">
              <a:solidFill>
                <a:srgbClr val="282828"/>
              </a:solidFill>
              <a:latin typeface="Segoe UI Light" panose="020B0502040204020203" pitchFamily="34" charset="0"/>
              <a:cs typeface="Segoe UI Light" panose="020B0502040204020203" pitchFamily="34" charset="0"/>
            </a:endParaRPr>
          </a:p>
        </p:txBody>
      </p:sp>
      <p:sp>
        <p:nvSpPr>
          <p:cNvPr id="18" name="Rectangle 17"/>
          <p:cNvSpPr/>
          <p:nvPr/>
        </p:nvSpPr>
        <p:spPr bwMode="auto">
          <a:xfrm>
            <a:off x="3772201" y="5732532"/>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defTabSz="914367">
              <a:defRPr/>
            </a:pPr>
            <a:r>
              <a:rPr lang="en-US" dirty="0">
                <a:solidFill>
                  <a:srgbClr val="282828"/>
                </a:solidFill>
                <a:latin typeface="Segoe UI" panose="020B0502040204020203" pitchFamily="34" charset="0"/>
                <a:cs typeface="Segoe UI" panose="020B0502040204020203" pitchFamily="34" charset="0"/>
                <a:hlinkClick r:id="rId6"/>
              </a:rPr>
              <a:t>http://stackoverflow.com/questions/tagged/powerbi</a:t>
            </a:r>
            <a:endParaRPr lang="en-US" dirty="0">
              <a:solidFill>
                <a:srgbClr val="282828"/>
              </a:solidFill>
              <a:latin typeface="Segoe UI" panose="020B0502040204020203" pitchFamily="34" charset="0"/>
              <a:cs typeface="Segoe UI" panose="020B0502040204020203" pitchFamily="34" charset="0"/>
            </a:endParaRPr>
          </a:p>
        </p:txBody>
      </p:sp>
      <p:sp>
        <p:nvSpPr>
          <p:cNvPr id="19" name="Rectangle 18"/>
          <p:cNvSpPr/>
          <p:nvPr/>
        </p:nvSpPr>
        <p:spPr bwMode="auto">
          <a:xfrm>
            <a:off x="458173" y="1392226"/>
            <a:ext cx="3180247" cy="639989"/>
          </a:xfrm>
          <a:prstGeom prst="rect">
            <a:avLst/>
          </a:prstGeom>
          <a:solidFill>
            <a:srgbClr val="EDC3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89616" defTabSz="913794" fontAlgn="base">
              <a:spcBef>
                <a:spcPct val="0"/>
              </a:spcBef>
              <a:spcAft>
                <a:spcPct val="0"/>
              </a:spcAft>
              <a:defRPr/>
            </a:pPr>
            <a:r>
              <a:rPr lang="en-US" sz="2400" dirty="0">
                <a:solidFill>
                  <a:srgbClr val="282828"/>
                </a:solidFill>
                <a:latin typeface="Segoe UI Light" panose="020B0502040204020203" pitchFamily="34" charset="0"/>
                <a:cs typeface="Segoe UI Light" panose="020B0502040204020203" pitchFamily="34" charset="0"/>
              </a:rPr>
              <a:t>Power BI Embedded</a:t>
            </a:r>
          </a:p>
        </p:txBody>
      </p:sp>
      <p:sp>
        <p:nvSpPr>
          <p:cNvPr id="20" name="Rectangle 19"/>
          <p:cNvSpPr/>
          <p:nvPr/>
        </p:nvSpPr>
        <p:spPr bwMode="auto">
          <a:xfrm>
            <a:off x="3772200" y="1392226"/>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defTabSz="914367">
              <a:defRPr/>
            </a:pPr>
            <a:r>
              <a:rPr lang="en-US" dirty="0">
                <a:solidFill>
                  <a:srgbClr val="282828"/>
                </a:solidFill>
                <a:latin typeface="Segoe UI" panose="020B0502040204020203" pitchFamily="34" charset="0"/>
                <a:cs typeface="Segoe UI" panose="020B0502040204020203" pitchFamily="34" charset="0"/>
                <a:hlinkClick r:id="rId7"/>
              </a:rPr>
              <a:t>https://azure.microsoft.com/services/power-bi-embedded</a:t>
            </a:r>
            <a:endParaRPr lang="en-US" dirty="0">
              <a:solidFill>
                <a:srgbClr val="282828"/>
              </a:solidFill>
              <a:latin typeface="Segoe UI" panose="020B0502040204020203" pitchFamily="34" charset="0"/>
              <a:cs typeface="Segoe UI" panose="020B0502040204020203" pitchFamily="34" charset="0"/>
            </a:endParaRPr>
          </a:p>
        </p:txBody>
      </p:sp>
      <p:sp>
        <p:nvSpPr>
          <p:cNvPr id="22" name="Rectangle 21"/>
          <p:cNvSpPr/>
          <p:nvPr/>
        </p:nvSpPr>
        <p:spPr bwMode="auto">
          <a:xfrm>
            <a:off x="3772201" y="2838995"/>
            <a:ext cx="7866115" cy="639989"/>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4802" rIns="89604" bIns="44802" numCol="1" spcCol="0" rtlCol="0" fromWordArt="0" anchor="ctr" anchorCtr="0" forceAA="0" compatLnSpc="1">
            <a:prstTxWarp prst="textNoShape">
              <a:avLst/>
            </a:prstTxWarp>
            <a:noAutofit/>
          </a:bodyPr>
          <a:lstStyle/>
          <a:p>
            <a:pPr marL="89616" lvl="1" defTabSz="914367">
              <a:defRPr/>
            </a:pPr>
            <a:r>
              <a:rPr lang="en-US" dirty="0">
                <a:solidFill>
                  <a:srgbClr val="282828"/>
                </a:solidFill>
                <a:latin typeface="Segoe UI" panose="020B0502040204020203" pitchFamily="34" charset="0"/>
                <a:cs typeface="Segoe UI" panose="020B0502040204020203" pitchFamily="34" charset="0"/>
                <a:hlinkClick r:id="rId8"/>
              </a:rPr>
              <a:t>http://blogs.msdn.com/powerbidev</a:t>
            </a:r>
            <a:endParaRPr lang="en-US" dirty="0">
              <a:solidFill>
                <a:srgbClr val="282828"/>
              </a:solidFill>
              <a:latin typeface="Segoe UI" panose="020B0502040204020203" pitchFamily="34" charset="0"/>
              <a:cs typeface="Segoe UI" panose="020B0502040204020203" pitchFamily="34" charset="0"/>
            </a:endParaRPr>
          </a:p>
        </p:txBody>
      </p:sp>
      <p:sp>
        <p:nvSpPr>
          <p:cNvPr id="23" name="Rectangle 22"/>
          <p:cNvSpPr/>
          <p:nvPr/>
        </p:nvSpPr>
        <p:spPr>
          <a:xfrm>
            <a:off x="865" y="-13327"/>
            <a:ext cx="12190271" cy="1534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5" tIns="457135" rIns="457135" rtlCol="0" anchor="t"/>
          <a:lstStyle/>
          <a:p>
            <a:pPr defTabSz="914225">
              <a:defRPr/>
            </a:pPr>
            <a:r>
              <a:rPr lang="zh-TW" altLang="en-US" sz="4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相關</a:t>
            </a:r>
            <a:r>
              <a:rPr lang="en-US" sz="4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 Power BI </a:t>
            </a:r>
            <a:r>
              <a:rPr lang="zh-TW" altLang="en-US" sz="4800" kern="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開發參考資源</a:t>
            </a:r>
            <a:endParaRPr lang="en-US" sz="4800" kern="0" dirty="0">
              <a:solidFill>
                <a:srgbClr val="282828"/>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18712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94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9B7D4FC6671F4D91F7773764C6F554" ma:contentTypeVersion="5" ma:contentTypeDescription="Create a new document." ma:contentTypeScope="" ma:versionID="ce0c66c287e4d0eeefa45937bb67c7b9">
  <xsd:schema xmlns:xsd="http://www.w3.org/2001/XMLSchema" xmlns:xs="http://www.w3.org/2001/XMLSchema" xmlns:p="http://schemas.microsoft.com/office/2006/metadata/properties" xmlns:ns1="http://schemas.microsoft.com/sharepoint/v3" xmlns:ns2="63a6115b-20ca-44dd-8c64-5d31364cd456" targetNamespace="http://schemas.microsoft.com/office/2006/metadata/properties" ma:root="true" ma:fieldsID="90528d11efc8e16fe552eb9d0a028f17" ns1:_="" ns2:_="">
    <xsd:import namespace="http://schemas.microsoft.com/sharepoint/v3"/>
    <xsd:import namespace="63a6115b-20ca-44dd-8c64-5d31364cd456"/>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a6115b-20ca-44dd-8c64-5d31364cd45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301DBA-946C-40EB-A4DD-DC0025EAC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3a6115b-20ca-44dd-8c64-5d31364cd4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48A5D7-FD0D-4497-ADB2-773C6533B2F9}">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63a6115b-20ca-44dd-8c64-5d31364cd456"/>
    <ds:schemaRef ds:uri="http://www.w3.org/XML/1998/namespace"/>
    <ds:schemaRef ds:uri="http://purl.org/dc/elements/1.1/"/>
  </ds:schemaRefs>
</ds:datastoreItem>
</file>

<file path=customXml/itemProps3.xml><?xml version="1.0" encoding="utf-8"?>
<ds:datastoreItem xmlns:ds="http://schemas.openxmlformats.org/officeDocument/2006/customXml" ds:itemID="{DE526520-222D-4E7B-A419-9D8181B2C4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7429</Words>
  <Application>Microsoft Office PowerPoint</Application>
  <PresentationFormat>Widescreen</PresentationFormat>
  <Paragraphs>1024</Paragraphs>
  <Slides>91</Slides>
  <Notes>47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105" baseType="lpstr">
      <vt:lpstr>MS PGothic</vt:lpstr>
      <vt:lpstr>Arial</vt:lpstr>
      <vt:lpstr>Calibri</vt:lpstr>
      <vt:lpstr>Calibri Light</vt:lpstr>
      <vt:lpstr>Consolas</vt:lpstr>
      <vt:lpstr>Courier New</vt:lpstr>
      <vt:lpstr>Segoe UI</vt:lpstr>
      <vt:lpstr>Segoe UI Black</vt:lpstr>
      <vt:lpstr>Segoe UI Historic</vt:lpstr>
      <vt:lpstr>Segoe UI Light</vt:lpstr>
      <vt:lpstr>Segoe UI Semibold</vt:lpstr>
      <vt:lpstr>Wingdings</vt:lpstr>
      <vt:lpstr>STB Product Families 2015</vt:lpstr>
      <vt:lpstr>think-cell Slide</vt:lpstr>
      <vt:lpstr>透過 Microsoft Power BI 將資料融入 生活 </vt:lpstr>
      <vt:lpstr>01 Power BI 簡介以及 Power BI 家族</vt:lpstr>
      <vt:lpstr>新一化的商業智慧 (BI) 工具</vt:lpstr>
      <vt:lpstr>新一化的商業智慧 (BI) 工具</vt:lpstr>
      <vt:lpstr>認識 Microsoft Power BI</vt:lpstr>
      <vt:lpstr>認識 Microsoft Power BI</vt:lpstr>
      <vt:lpstr>Power BI 概觀</vt:lpstr>
      <vt:lpstr>Power BI 概觀</vt:lpstr>
      <vt:lpstr>Power BI 概觀</vt:lpstr>
      <vt:lpstr>開始使用 Power BI</vt:lpstr>
      <vt:lpstr>行動裝置應用程式</vt:lpstr>
      <vt:lpstr>02 認識並建立資料集</vt:lpstr>
      <vt:lpstr>從 Power BI 連接資料來源</vt:lpstr>
      <vt:lpstr>從 Power BI 連接資料來源</vt:lpstr>
      <vt:lpstr>從 Power BI 連接資料來源</vt:lpstr>
      <vt:lpstr>從 Power BI 連接資料來源</vt:lpstr>
      <vt:lpstr>從 Power BI 連接資料來源</vt:lpstr>
      <vt:lpstr>從 Power BI 連接資料來源</vt:lpstr>
      <vt:lpstr>從 Power BI 連接資料來源</vt:lpstr>
      <vt:lpstr>與 Azure 服務整合</vt:lpstr>
      <vt:lpstr>與 Azure 服務整合</vt:lpstr>
      <vt:lpstr>與 Azure 服務整合</vt:lpstr>
      <vt:lpstr>與 Azure 服務整合</vt:lpstr>
      <vt:lpstr>03 從資料集拉出報表</vt:lpstr>
      <vt:lpstr>從 Power BI Desktop 開始</vt:lpstr>
      <vt:lpstr>從 Power BI Desktop 開始</vt:lpstr>
      <vt:lpstr>從 Power BI Desktop 開始</vt:lpstr>
      <vt:lpstr>Introducing Power BI Desktop</vt:lpstr>
      <vt:lpstr>Introducing Power BI Desktop</vt:lpstr>
      <vt:lpstr>Introducing Power BI Desktop</vt:lpstr>
      <vt:lpstr>Introducing Power BI Desktop</vt:lpstr>
      <vt:lpstr>建立查詢</vt:lpstr>
      <vt:lpstr>建立查詢</vt:lpstr>
      <vt:lpstr>建立查詢</vt:lpstr>
      <vt:lpstr>建立查詢</vt:lpstr>
      <vt:lpstr>建立查詢</vt:lpstr>
      <vt:lpstr>Creating queries</vt:lpstr>
      <vt:lpstr>Creating queries</vt:lpstr>
      <vt:lpstr>Creating queries</vt:lpstr>
      <vt:lpstr>Configuring relationships</vt:lpstr>
      <vt:lpstr>Configuring relationships</vt:lpstr>
      <vt:lpstr>Configuring relationships</vt:lpstr>
      <vt:lpstr>Enhancing the model</vt:lpstr>
      <vt:lpstr>Enhancing the model</vt:lpstr>
      <vt:lpstr>Enhancing the model</vt:lpstr>
      <vt:lpstr>Enhancing the model</vt:lpstr>
      <vt:lpstr>Enhancing the model</vt:lpstr>
      <vt:lpstr>Enhancing the model</vt:lpstr>
      <vt:lpstr>Enhancing the model</vt:lpstr>
      <vt:lpstr>Designing reports</vt:lpstr>
      <vt:lpstr>Designing reports</vt:lpstr>
      <vt:lpstr>Designing reports</vt:lpstr>
      <vt:lpstr>發佈至 Power BI</vt:lpstr>
      <vt:lpstr>Describing additional capabilities</vt:lpstr>
      <vt:lpstr>Describing additional capabilities</vt:lpstr>
      <vt:lpstr>Describing additional capabilities</vt:lpstr>
      <vt:lpstr>Creating and exploring reports</vt:lpstr>
      <vt:lpstr>Creating and exploring reports</vt:lpstr>
      <vt:lpstr>Creating and exploring reports</vt:lpstr>
      <vt:lpstr>Creating and exploring reports</vt:lpstr>
      <vt:lpstr>Assembling dashboards</vt:lpstr>
      <vt:lpstr>Assembling dashboards</vt:lpstr>
      <vt:lpstr>Assembling dashboards</vt:lpstr>
      <vt:lpstr>Assembling dashboards</vt:lpstr>
      <vt:lpstr>04 開發及擴充 Power BI</vt:lpstr>
      <vt:lpstr>擴充 Power BI</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Integrate Power BI</vt:lpstr>
      <vt:lpstr>Custom visuals</vt:lpstr>
      <vt:lpstr>05 Power BI Embedded</vt:lpstr>
      <vt:lpstr>輕鬆嵌入視覺化圖表</vt:lpstr>
      <vt:lpstr>Power BI Embedded 定位</vt:lpstr>
      <vt:lpstr>Power BI Embedded API 架構</vt:lpstr>
      <vt:lpstr>確保跨裝置體驗一致性</vt:lpstr>
      <vt:lpstr>PowerPoint Presentation</vt:lpstr>
      <vt:lpstr>PowerPoint Presentation</vt:lpstr>
      <vt:lpstr>PowerPoint Presentation</vt:lpstr>
      <vt:lpstr>Manage in a familiar environment—Azure </vt:lpstr>
      <vt:lpstr>隨用即付, 依照 session 數計價</vt:lpstr>
      <vt:lpstr>今天就開始使用 PowerBI.com</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PPE Presentation</dc:title>
  <dc:creator/>
  <cp:lastModifiedBy/>
  <cp:revision>1</cp:revision>
  <dcterms:created xsi:type="dcterms:W3CDTF">2015-07-15T22:35:55Z</dcterms:created>
  <dcterms:modified xsi:type="dcterms:W3CDTF">2016-07-28T15:41:27Z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0x010100839B7D4FC6671F4D91F7773764C6F554</vt:lpwstr>
  </property>
</Properties>
</file>